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png"/>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webextensions/webextension1.xml" ContentType="application/vnd.ms-office.webextension+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webextensions/webextension2.xml" ContentType="application/vnd.ms-office.webextension+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0"/>
  </p:notesMasterIdLst>
  <p:sldIdLst>
    <p:sldId id="256" r:id="rId2"/>
    <p:sldId id="3287" r:id="rId3"/>
    <p:sldId id="2713" r:id="rId4"/>
    <p:sldId id="3278" r:id="rId5"/>
    <p:sldId id="3354" r:id="rId6"/>
    <p:sldId id="3358" r:id="rId7"/>
    <p:sldId id="3359" r:id="rId8"/>
    <p:sldId id="3356" r:id="rId9"/>
    <p:sldId id="3362" r:id="rId10"/>
    <p:sldId id="3361" r:id="rId11"/>
    <p:sldId id="3285" r:id="rId12"/>
    <p:sldId id="2715" r:id="rId13"/>
    <p:sldId id="2718" r:id="rId14"/>
    <p:sldId id="2719" r:id="rId15"/>
    <p:sldId id="2721" r:id="rId16"/>
    <p:sldId id="2722" r:id="rId17"/>
    <p:sldId id="2720" r:id="rId18"/>
    <p:sldId id="2630" r:id="rId19"/>
    <p:sldId id="3284" r:id="rId20"/>
    <p:sldId id="1883" r:id="rId21"/>
    <p:sldId id="2714" r:id="rId22"/>
    <p:sldId id="2723" r:id="rId23"/>
    <p:sldId id="2701" r:id="rId24"/>
    <p:sldId id="2724" r:id="rId25"/>
    <p:sldId id="2725" r:id="rId26"/>
    <p:sldId id="2726" r:id="rId27"/>
    <p:sldId id="3350" r:id="rId28"/>
    <p:sldId id="3286" r:id="rId29"/>
    <p:sldId id="2728" r:id="rId30"/>
    <p:sldId id="2730" r:id="rId31"/>
    <p:sldId id="2729" r:id="rId32"/>
    <p:sldId id="3353" r:id="rId33"/>
    <p:sldId id="2752" r:id="rId34"/>
    <p:sldId id="2753" r:id="rId35"/>
    <p:sldId id="3279" r:id="rId36"/>
    <p:sldId id="3280" r:id="rId37"/>
    <p:sldId id="2756" r:id="rId38"/>
    <p:sldId id="1904" r:id="rId39"/>
    <p:sldId id="2751" r:id="rId40"/>
    <p:sldId id="2758" r:id="rId41"/>
    <p:sldId id="2754" r:id="rId42"/>
    <p:sldId id="2755" r:id="rId43"/>
    <p:sldId id="2761" r:id="rId44"/>
    <p:sldId id="2771" r:id="rId45"/>
    <p:sldId id="2772" r:id="rId46"/>
    <p:sldId id="2773" r:id="rId47"/>
    <p:sldId id="2750" r:id="rId48"/>
    <p:sldId id="2775" r:id="rId49"/>
    <p:sldId id="2776" r:id="rId50"/>
    <p:sldId id="2769" r:id="rId51"/>
    <p:sldId id="2774" r:id="rId52"/>
    <p:sldId id="2770" r:id="rId53"/>
    <p:sldId id="2777" r:id="rId54"/>
    <p:sldId id="2778" r:id="rId55"/>
    <p:sldId id="2780" r:id="rId56"/>
    <p:sldId id="2781" r:id="rId57"/>
    <p:sldId id="2782" r:id="rId58"/>
    <p:sldId id="2783" r:id="rId59"/>
    <p:sldId id="2784" r:id="rId60"/>
    <p:sldId id="2786" r:id="rId61"/>
    <p:sldId id="3288" r:id="rId62"/>
    <p:sldId id="3261" r:id="rId63"/>
    <p:sldId id="3262" r:id="rId64"/>
    <p:sldId id="3263" r:id="rId65"/>
    <p:sldId id="3265" r:id="rId66"/>
    <p:sldId id="3264" r:id="rId67"/>
    <p:sldId id="2790" r:id="rId68"/>
    <p:sldId id="2791" r:id="rId69"/>
    <p:sldId id="2943" r:id="rId70"/>
    <p:sldId id="3254" r:id="rId71"/>
    <p:sldId id="2949" r:id="rId72"/>
    <p:sldId id="3253" r:id="rId73"/>
    <p:sldId id="3257" r:id="rId74"/>
    <p:sldId id="3259" r:id="rId75"/>
    <p:sldId id="3260" r:id="rId76"/>
    <p:sldId id="3250" r:id="rId77"/>
    <p:sldId id="3258" r:id="rId78"/>
    <p:sldId id="3248" r:id="rId79"/>
    <p:sldId id="2794" r:id="rId80"/>
    <p:sldId id="3021" r:id="rId81"/>
    <p:sldId id="3255" r:id="rId82"/>
    <p:sldId id="3023" r:id="rId83"/>
    <p:sldId id="3256" r:id="rId84"/>
    <p:sldId id="2468" r:id="rId85"/>
    <p:sldId id="2799" r:id="rId86"/>
    <p:sldId id="3269" r:id="rId87"/>
    <p:sldId id="2810" r:id="rId88"/>
    <p:sldId id="2861" r:id="rId89"/>
    <p:sldId id="2862" r:id="rId90"/>
    <p:sldId id="2860" r:id="rId91"/>
    <p:sldId id="2863" r:id="rId92"/>
    <p:sldId id="2808" r:id="rId93"/>
    <p:sldId id="2811" r:id="rId94"/>
    <p:sldId id="2813" r:id="rId95"/>
    <p:sldId id="2814" r:id="rId96"/>
    <p:sldId id="3274" r:id="rId97"/>
    <p:sldId id="3290" r:id="rId98"/>
    <p:sldId id="3291" r:id="rId99"/>
    <p:sldId id="3292" r:id="rId100"/>
    <p:sldId id="3293" r:id="rId101"/>
    <p:sldId id="3294" r:id="rId102"/>
    <p:sldId id="3295" r:id="rId103"/>
    <p:sldId id="3296" r:id="rId104"/>
    <p:sldId id="3297" r:id="rId105"/>
    <p:sldId id="3298" r:id="rId106"/>
    <p:sldId id="3299" r:id="rId107"/>
    <p:sldId id="3300" r:id="rId108"/>
    <p:sldId id="3301" r:id="rId109"/>
    <p:sldId id="3302" r:id="rId110"/>
    <p:sldId id="3303" r:id="rId111"/>
    <p:sldId id="3304" r:id="rId112"/>
    <p:sldId id="3305" r:id="rId113"/>
    <p:sldId id="3306" r:id="rId114"/>
    <p:sldId id="3307" r:id="rId115"/>
    <p:sldId id="3308" r:id="rId116"/>
    <p:sldId id="3309" r:id="rId117"/>
    <p:sldId id="3310" r:id="rId118"/>
    <p:sldId id="3311" r:id="rId119"/>
    <p:sldId id="3312" r:id="rId120"/>
    <p:sldId id="2743" r:id="rId121"/>
    <p:sldId id="2895" r:id="rId122"/>
    <p:sldId id="3327" r:id="rId123"/>
    <p:sldId id="3328" r:id="rId124"/>
    <p:sldId id="3329" r:id="rId125"/>
    <p:sldId id="3316" r:id="rId126"/>
    <p:sldId id="3317" r:id="rId127"/>
    <p:sldId id="3331" r:id="rId128"/>
    <p:sldId id="3332" r:id="rId129"/>
    <p:sldId id="3330" r:id="rId130"/>
    <p:sldId id="3273" r:id="rId131"/>
    <p:sldId id="3333" r:id="rId132"/>
    <p:sldId id="3334" r:id="rId133"/>
    <p:sldId id="3345" r:id="rId134"/>
    <p:sldId id="3346" r:id="rId135"/>
    <p:sldId id="3319" r:id="rId136"/>
    <p:sldId id="3347" r:id="rId137"/>
    <p:sldId id="3348" r:id="rId138"/>
    <p:sldId id="3349"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A6A6A6"/>
    <a:srgbClr val="FF40FF"/>
    <a:srgbClr val="AC50F3"/>
    <a:srgbClr val="FF9300"/>
    <a:srgbClr val="F14E5C"/>
    <a:srgbClr val="9A45DD"/>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p:restoredTop sz="67500"/>
  </p:normalViewPr>
  <p:slideViewPr>
    <p:cSldViewPr snapToGrid="0">
      <p:cViewPr varScale="1">
        <p:scale>
          <a:sx n="72" d="100"/>
          <a:sy n="72" d="100"/>
        </p:scale>
        <p:origin x="456" y="200"/>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a:t>
            </a:fld>
            <a:endParaRPr lang="en-US"/>
          </a:p>
        </p:txBody>
      </p:sp>
    </p:spTree>
    <p:extLst>
      <p:ext uri="{BB962C8B-B14F-4D97-AF65-F5344CB8AC3E}">
        <p14:creationId xmlns:p14="http://schemas.microsoft.com/office/powerpoint/2010/main" val="2585465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81DB7-67CA-9433-D496-760516081F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ADA4D1-0ECE-4525-CB44-DC0FBC7BDF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55F08-CA5D-045B-31DE-E3FB87E978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0BECCE-F94C-F049-F744-75BEDE9D246B}"/>
              </a:ext>
            </a:extLst>
          </p:cNvPr>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36340812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100</a:t>
            </a:fld>
            <a:endParaRPr lang="en-US"/>
          </a:p>
        </p:txBody>
      </p:sp>
    </p:spTree>
    <p:extLst>
      <p:ext uri="{BB962C8B-B14F-4D97-AF65-F5344CB8AC3E}">
        <p14:creationId xmlns:p14="http://schemas.microsoft.com/office/powerpoint/2010/main" val="25574543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101</a:t>
            </a:fld>
            <a:endParaRPr lang="en-US"/>
          </a:p>
        </p:txBody>
      </p:sp>
    </p:spTree>
    <p:extLst>
      <p:ext uri="{BB962C8B-B14F-4D97-AF65-F5344CB8AC3E}">
        <p14:creationId xmlns:p14="http://schemas.microsoft.com/office/powerpoint/2010/main" val="33688232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102</a:t>
            </a:fld>
            <a:endParaRPr lang="en-US"/>
          </a:p>
        </p:txBody>
      </p:sp>
    </p:spTree>
    <p:extLst>
      <p:ext uri="{BB962C8B-B14F-4D97-AF65-F5344CB8AC3E}">
        <p14:creationId xmlns:p14="http://schemas.microsoft.com/office/powerpoint/2010/main" val="32278430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103</a:t>
            </a:fld>
            <a:endParaRPr lang="en-US"/>
          </a:p>
        </p:txBody>
      </p:sp>
    </p:spTree>
    <p:extLst>
      <p:ext uri="{BB962C8B-B14F-4D97-AF65-F5344CB8AC3E}">
        <p14:creationId xmlns:p14="http://schemas.microsoft.com/office/powerpoint/2010/main" val="382434519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researchers to ask, are bats somehow special in their capacity as zoonotic hosts?</a:t>
            </a:r>
          </a:p>
        </p:txBody>
      </p:sp>
      <p:sp>
        <p:nvSpPr>
          <p:cNvPr id="4" name="Slide Number Placeholder 3"/>
          <p:cNvSpPr>
            <a:spLocks noGrp="1"/>
          </p:cNvSpPr>
          <p:nvPr>
            <p:ph type="sldNum" sz="quarter" idx="5"/>
          </p:nvPr>
        </p:nvSpPr>
        <p:spPr/>
        <p:txBody>
          <a:bodyPr/>
          <a:lstStyle/>
          <a:p>
            <a:fld id="{A8C508D1-CDDD-6445-AC0B-42415DA4AB68}" type="slidenum">
              <a:rPr lang="en-US" smtClean="0"/>
              <a:t>104</a:t>
            </a:fld>
            <a:endParaRPr lang="en-US"/>
          </a:p>
        </p:txBody>
      </p:sp>
    </p:spTree>
    <p:extLst>
      <p:ext uri="{BB962C8B-B14F-4D97-AF65-F5344CB8AC3E}">
        <p14:creationId xmlns:p14="http://schemas.microsoft.com/office/powerpoint/2010/main" val="32498699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researchers to ask, are bats somehow special in their capacity as zoonotic hosts?</a:t>
            </a:r>
          </a:p>
        </p:txBody>
      </p:sp>
      <p:sp>
        <p:nvSpPr>
          <p:cNvPr id="4" name="Slide Number Placeholder 3"/>
          <p:cNvSpPr>
            <a:spLocks noGrp="1"/>
          </p:cNvSpPr>
          <p:nvPr>
            <p:ph type="sldNum" sz="quarter" idx="5"/>
          </p:nvPr>
        </p:nvSpPr>
        <p:spPr/>
        <p:txBody>
          <a:bodyPr/>
          <a:lstStyle/>
          <a:p>
            <a:fld id="{A8C508D1-CDDD-6445-AC0B-42415DA4AB68}" type="slidenum">
              <a:rPr lang="en-US" smtClean="0"/>
              <a:t>105</a:t>
            </a:fld>
            <a:endParaRPr lang="en-US"/>
          </a:p>
        </p:txBody>
      </p:sp>
    </p:spTree>
    <p:extLst>
      <p:ext uri="{BB962C8B-B14F-4D97-AF65-F5344CB8AC3E}">
        <p14:creationId xmlns:p14="http://schemas.microsoft.com/office/powerpoint/2010/main" val="39596637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106</a:t>
            </a:fld>
            <a:endParaRPr lang="en-US"/>
          </a:p>
        </p:txBody>
      </p:sp>
    </p:spTree>
    <p:extLst>
      <p:ext uri="{BB962C8B-B14F-4D97-AF65-F5344CB8AC3E}">
        <p14:creationId xmlns:p14="http://schemas.microsoft.com/office/powerpoint/2010/main" val="329642308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107</a:t>
            </a:fld>
            <a:endParaRPr lang="en-US"/>
          </a:p>
        </p:txBody>
      </p:sp>
    </p:spTree>
    <p:extLst>
      <p:ext uri="{BB962C8B-B14F-4D97-AF65-F5344CB8AC3E}">
        <p14:creationId xmlns:p14="http://schemas.microsoft.com/office/powerpoint/2010/main" val="13226860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108</a:t>
            </a:fld>
            <a:endParaRPr lang="en-US"/>
          </a:p>
        </p:txBody>
      </p:sp>
    </p:spTree>
    <p:extLst>
      <p:ext uri="{BB962C8B-B14F-4D97-AF65-F5344CB8AC3E}">
        <p14:creationId xmlns:p14="http://schemas.microsoft.com/office/powerpoint/2010/main" val="108618885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109</a:t>
            </a:fld>
            <a:endParaRPr lang="en-US"/>
          </a:p>
        </p:txBody>
      </p:sp>
    </p:spTree>
    <p:extLst>
      <p:ext uri="{BB962C8B-B14F-4D97-AF65-F5344CB8AC3E}">
        <p14:creationId xmlns:p14="http://schemas.microsoft.com/office/powerpoint/2010/main" val="2721639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a:t>
            </a:fld>
            <a:endParaRPr lang="en-US"/>
          </a:p>
        </p:txBody>
      </p:sp>
    </p:spTree>
    <p:extLst>
      <p:ext uri="{BB962C8B-B14F-4D97-AF65-F5344CB8AC3E}">
        <p14:creationId xmlns:p14="http://schemas.microsoft.com/office/powerpoint/2010/main" val="203262296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110</a:t>
            </a:fld>
            <a:endParaRPr lang="en-US"/>
          </a:p>
        </p:txBody>
      </p:sp>
    </p:spTree>
    <p:extLst>
      <p:ext uri="{BB962C8B-B14F-4D97-AF65-F5344CB8AC3E}">
        <p14:creationId xmlns:p14="http://schemas.microsoft.com/office/powerpoint/2010/main" val="114313986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111</a:t>
            </a:fld>
            <a:endParaRPr lang="en-US"/>
          </a:p>
        </p:txBody>
      </p:sp>
    </p:spTree>
    <p:extLst>
      <p:ext uri="{BB962C8B-B14F-4D97-AF65-F5344CB8AC3E}">
        <p14:creationId xmlns:p14="http://schemas.microsoft.com/office/powerpoint/2010/main" val="8312576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112</a:t>
            </a:fld>
            <a:endParaRPr lang="en-US"/>
          </a:p>
        </p:txBody>
      </p:sp>
    </p:spTree>
    <p:extLst>
      <p:ext uri="{BB962C8B-B14F-4D97-AF65-F5344CB8AC3E}">
        <p14:creationId xmlns:p14="http://schemas.microsoft.com/office/powerpoint/2010/main" val="6765893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113</a:t>
            </a:fld>
            <a:endParaRPr lang="en-US"/>
          </a:p>
        </p:txBody>
      </p:sp>
    </p:spTree>
    <p:extLst>
      <p:ext uri="{BB962C8B-B14F-4D97-AF65-F5344CB8AC3E}">
        <p14:creationId xmlns:p14="http://schemas.microsoft.com/office/powerpoint/2010/main" val="15241332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114</a:t>
            </a:fld>
            <a:endParaRPr lang="en-US"/>
          </a:p>
        </p:txBody>
      </p:sp>
    </p:spTree>
    <p:extLst>
      <p:ext uri="{BB962C8B-B14F-4D97-AF65-F5344CB8AC3E}">
        <p14:creationId xmlns:p14="http://schemas.microsoft.com/office/powerpoint/2010/main" val="363736766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115</a:t>
            </a:fld>
            <a:endParaRPr lang="en-US"/>
          </a:p>
        </p:txBody>
      </p:sp>
    </p:spTree>
    <p:extLst>
      <p:ext uri="{BB962C8B-B14F-4D97-AF65-F5344CB8AC3E}">
        <p14:creationId xmlns:p14="http://schemas.microsoft.com/office/powerpoint/2010/main" val="5716759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116</a:t>
            </a:fld>
            <a:endParaRPr lang="en-US"/>
          </a:p>
        </p:txBody>
      </p:sp>
    </p:spTree>
    <p:extLst>
      <p:ext uri="{BB962C8B-B14F-4D97-AF65-F5344CB8AC3E}">
        <p14:creationId xmlns:p14="http://schemas.microsoft.com/office/powerpoint/2010/main" val="248380000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117</a:t>
            </a:fld>
            <a:endParaRPr lang="en-US"/>
          </a:p>
        </p:txBody>
      </p:sp>
    </p:spTree>
    <p:extLst>
      <p:ext uri="{BB962C8B-B14F-4D97-AF65-F5344CB8AC3E}">
        <p14:creationId xmlns:p14="http://schemas.microsoft.com/office/powerpoint/2010/main" val="231072901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118</a:t>
            </a:fld>
            <a:endParaRPr lang="en-US"/>
          </a:p>
        </p:txBody>
      </p:sp>
    </p:spTree>
    <p:extLst>
      <p:ext uri="{BB962C8B-B14F-4D97-AF65-F5344CB8AC3E}">
        <p14:creationId xmlns:p14="http://schemas.microsoft.com/office/powerpoint/2010/main" val="179430631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119</a:t>
            </a:fld>
            <a:endParaRPr lang="en-US"/>
          </a:p>
        </p:txBody>
      </p:sp>
    </p:spTree>
    <p:extLst>
      <p:ext uri="{BB962C8B-B14F-4D97-AF65-F5344CB8AC3E}">
        <p14:creationId xmlns:p14="http://schemas.microsoft.com/office/powerpoint/2010/main" val="1882501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12</a:t>
            </a:fld>
            <a:endParaRPr lang="en-US"/>
          </a:p>
        </p:txBody>
      </p:sp>
    </p:spTree>
    <p:extLst>
      <p:ext uri="{BB962C8B-B14F-4D97-AF65-F5344CB8AC3E}">
        <p14:creationId xmlns:p14="http://schemas.microsoft.com/office/powerpoint/2010/main" val="35901320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120</a:t>
            </a:fld>
            <a:endParaRPr lang="en-US"/>
          </a:p>
        </p:txBody>
      </p:sp>
    </p:spTree>
    <p:extLst>
      <p:ext uri="{BB962C8B-B14F-4D97-AF65-F5344CB8AC3E}">
        <p14:creationId xmlns:p14="http://schemas.microsoft.com/office/powerpoint/2010/main" val="24936905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121</a:t>
            </a:fld>
            <a:endParaRPr lang="en-US"/>
          </a:p>
        </p:txBody>
      </p:sp>
    </p:spTree>
    <p:extLst>
      <p:ext uri="{BB962C8B-B14F-4D97-AF65-F5344CB8AC3E}">
        <p14:creationId xmlns:p14="http://schemas.microsoft.com/office/powerpoint/2010/main" val="25752133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In the 2014 West African Ebola epidemic, several people contracted infections during burial services by encountering the virus via contact with a recently-deceased patient. What would we expect for selective pressures on virulence evolution?</a:t>
            </a:r>
          </a:p>
          <a:p>
            <a:r>
              <a:rPr lang="en-US"/>
              <a:t>https://www.polleverywhere.com/multiple_choice_polls/q1kS1z1nIzNd7O9kzBdHs?display_state=instructions&amp;activity_state=opened&amp;state=opened&amp;flow=Instructor&amp;onscreen=persist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122</a:t>
            </a:fld>
            <a:endParaRPr lang="en-US"/>
          </a:p>
        </p:txBody>
      </p:sp>
    </p:spTree>
    <p:extLst>
      <p:ext uri="{BB962C8B-B14F-4D97-AF65-F5344CB8AC3E}">
        <p14:creationId xmlns:p14="http://schemas.microsoft.com/office/powerpoint/2010/main" val="341203316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In the 2014 West African Ebola epidemic, several people contracted infections during burial services by encountering the virus via contact with a recently-deceased patient. What would we expect for selective pressures on virulence evolution?</a:t>
            </a:r>
          </a:p>
          <a:p>
            <a:r>
              <a:rPr lang="en-US"/>
              <a:t>https://www.polleverywhere.com/multiple_choice_polls/q1kS1z1nIzNd7O9kzBdHs?display_state=chart&amp;activity_state=closed&amp;state=closed&amp;flow=Instructor&amp;onscreen=persist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123</a:t>
            </a:fld>
            <a:endParaRPr lang="en-US"/>
          </a:p>
        </p:txBody>
      </p:sp>
    </p:spTree>
    <p:extLst>
      <p:ext uri="{BB962C8B-B14F-4D97-AF65-F5344CB8AC3E}">
        <p14:creationId xmlns:p14="http://schemas.microsoft.com/office/powerpoint/2010/main" val="270369177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In the 2014 West African Ebola epidemic, several people contracted infections during burial services by encountering the virus via contact with a recently-deceased patient. What would we expect for selective pressures on virulence evolution?</a:t>
            </a:r>
          </a:p>
          <a:p>
            <a:r>
              <a:rPr lang="en-US"/>
              <a:t>https://www.polleverywhere.com/multiple_choice_polls/q1kS1z1nIzNd7O9kzBdHs?display_state=chart&amp;activity_state=closed&amp;display=correctness&amp;state=closed&amp;flow=Instructor&amp;onscreen=persist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124</a:t>
            </a:fld>
            <a:endParaRPr lang="en-US"/>
          </a:p>
        </p:txBody>
      </p:sp>
    </p:spTree>
    <p:extLst>
      <p:ext uri="{BB962C8B-B14F-4D97-AF65-F5344CB8AC3E}">
        <p14:creationId xmlns:p14="http://schemas.microsoft.com/office/powerpoint/2010/main" val="377989503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125</a:t>
            </a:fld>
            <a:endParaRPr lang="en-US"/>
          </a:p>
        </p:txBody>
      </p:sp>
    </p:spTree>
    <p:extLst>
      <p:ext uri="{BB962C8B-B14F-4D97-AF65-F5344CB8AC3E}">
        <p14:creationId xmlns:p14="http://schemas.microsoft.com/office/powerpoint/2010/main" val="27109486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126</a:t>
            </a:fld>
            <a:endParaRPr lang="en-US"/>
          </a:p>
        </p:txBody>
      </p:sp>
    </p:spTree>
    <p:extLst>
      <p:ext uri="{BB962C8B-B14F-4D97-AF65-F5344CB8AC3E}">
        <p14:creationId xmlns:p14="http://schemas.microsoft.com/office/powerpoint/2010/main" val="248293938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127</a:t>
            </a:fld>
            <a:endParaRPr lang="en-US"/>
          </a:p>
        </p:txBody>
      </p:sp>
    </p:spTree>
    <p:extLst>
      <p:ext uri="{BB962C8B-B14F-4D97-AF65-F5344CB8AC3E}">
        <p14:creationId xmlns:p14="http://schemas.microsoft.com/office/powerpoint/2010/main" val="287546684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128</a:t>
            </a:fld>
            <a:endParaRPr lang="en-US"/>
          </a:p>
        </p:txBody>
      </p:sp>
    </p:spTree>
    <p:extLst>
      <p:ext uri="{BB962C8B-B14F-4D97-AF65-F5344CB8AC3E}">
        <p14:creationId xmlns:p14="http://schemas.microsoft.com/office/powerpoint/2010/main" val="5787551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129</a:t>
            </a:fld>
            <a:endParaRPr lang="en-US"/>
          </a:p>
        </p:txBody>
      </p:sp>
    </p:spTree>
    <p:extLst>
      <p:ext uri="{BB962C8B-B14F-4D97-AF65-F5344CB8AC3E}">
        <p14:creationId xmlns:p14="http://schemas.microsoft.com/office/powerpoint/2010/main" val="4218306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13</a:t>
            </a:fld>
            <a:endParaRPr lang="en-US"/>
          </a:p>
        </p:txBody>
      </p:sp>
    </p:spTree>
    <p:extLst>
      <p:ext uri="{BB962C8B-B14F-4D97-AF65-F5344CB8AC3E}">
        <p14:creationId xmlns:p14="http://schemas.microsoft.com/office/powerpoint/2010/main" val="372194175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130</a:t>
            </a:fld>
            <a:endParaRPr lang="en-US"/>
          </a:p>
        </p:txBody>
      </p:sp>
    </p:spTree>
    <p:extLst>
      <p:ext uri="{BB962C8B-B14F-4D97-AF65-F5344CB8AC3E}">
        <p14:creationId xmlns:p14="http://schemas.microsoft.com/office/powerpoint/2010/main" val="17762043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131</a:t>
            </a:fld>
            <a:endParaRPr lang="en-US"/>
          </a:p>
        </p:txBody>
      </p:sp>
    </p:spTree>
    <p:extLst>
      <p:ext uri="{BB962C8B-B14F-4D97-AF65-F5344CB8AC3E}">
        <p14:creationId xmlns:p14="http://schemas.microsoft.com/office/powerpoint/2010/main" val="21809547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132</a:t>
            </a:fld>
            <a:endParaRPr lang="en-US"/>
          </a:p>
        </p:txBody>
      </p:sp>
    </p:spTree>
    <p:extLst>
      <p:ext uri="{BB962C8B-B14F-4D97-AF65-F5344CB8AC3E}">
        <p14:creationId xmlns:p14="http://schemas.microsoft.com/office/powerpoint/2010/main" val="172745726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133</a:t>
            </a:fld>
            <a:endParaRPr lang="en-US"/>
          </a:p>
        </p:txBody>
      </p:sp>
    </p:spTree>
    <p:extLst>
      <p:ext uri="{BB962C8B-B14F-4D97-AF65-F5344CB8AC3E}">
        <p14:creationId xmlns:p14="http://schemas.microsoft.com/office/powerpoint/2010/main" val="70306733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134</a:t>
            </a:fld>
            <a:endParaRPr lang="en-US"/>
          </a:p>
        </p:txBody>
      </p:sp>
    </p:spTree>
    <p:extLst>
      <p:ext uri="{BB962C8B-B14F-4D97-AF65-F5344CB8AC3E}">
        <p14:creationId xmlns:p14="http://schemas.microsoft.com/office/powerpoint/2010/main" val="279829701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135</a:t>
            </a:fld>
            <a:endParaRPr lang="en-US"/>
          </a:p>
        </p:txBody>
      </p:sp>
    </p:spTree>
    <p:extLst>
      <p:ext uri="{BB962C8B-B14F-4D97-AF65-F5344CB8AC3E}">
        <p14:creationId xmlns:p14="http://schemas.microsoft.com/office/powerpoint/2010/main" val="114573813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Imagine a forest with endemic Lyme disease and a high population of deer. What outcome would you expect if the deer were experimentally removed, but the increase in grass availability leads to an explosion in the population of white-footed mice?</a:t>
            </a:r>
          </a:p>
          <a:p>
            <a:r>
              <a:rPr lang="en-US"/>
              <a:t>https://www.polleverywhere.com/multiple_choice_polls/7Vbq8vcrOpJUJYeOHg01y?display_state=instructions&amp;activity_state=opened&amp;state=opened&amp;flow=Instructor&amp;onscreen=persist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136</a:t>
            </a:fld>
            <a:endParaRPr lang="en-US"/>
          </a:p>
        </p:txBody>
      </p:sp>
    </p:spTree>
    <p:extLst>
      <p:ext uri="{BB962C8B-B14F-4D97-AF65-F5344CB8AC3E}">
        <p14:creationId xmlns:p14="http://schemas.microsoft.com/office/powerpoint/2010/main" val="127873280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Imagine a forest with endemic Lyme disease and a high population of deer. What outcome would you expect if the deer were experimentally removed, but the increase in grass availability leads to an explosion in the population of white-footed mice?</a:t>
            </a:r>
          </a:p>
          <a:p>
            <a:r>
              <a:rPr lang="en-US"/>
              <a:t>https://www.polleverywhere.com/multiple_choice_polls/7Vbq8vcrOpJUJYeOHg01y?display_state=chart&amp;activity_state=closed&amp;state=closed&amp;flow=Instructor&amp;onscreen=persist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137</a:t>
            </a:fld>
            <a:endParaRPr lang="en-US"/>
          </a:p>
        </p:txBody>
      </p:sp>
    </p:spTree>
    <p:extLst>
      <p:ext uri="{BB962C8B-B14F-4D97-AF65-F5344CB8AC3E}">
        <p14:creationId xmlns:p14="http://schemas.microsoft.com/office/powerpoint/2010/main" val="392702896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3. Imagine a forest with endemic Lyme disease and a high population of deer. What outcome would you expect if the deer were experimentally removed, but the increase in grass availability leads to an explosion in the population of white-footed mice?</a:t>
            </a:r>
          </a:p>
          <a:p>
            <a:r>
              <a:rPr lang="en-US"/>
              <a:t>https://www.polleverywhere.com/multiple_choice_polls/7Vbq8vcrOpJUJYeOHg01y?display_state=chart&amp;activity_state=closed&amp;display=correctness&amp;state=closed&amp;flow=Instructor&amp;onscreen=persist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138</a:t>
            </a:fld>
            <a:endParaRPr lang="en-US"/>
          </a:p>
        </p:txBody>
      </p:sp>
    </p:spTree>
    <p:extLst>
      <p:ext uri="{BB962C8B-B14F-4D97-AF65-F5344CB8AC3E}">
        <p14:creationId xmlns:p14="http://schemas.microsoft.com/office/powerpoint/2010/main" val="787960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14</a:t>
            </a:fld>
            <a:endParaRPr lang="en-US"/>
          </a:p>
        </p:txBody>
      </p:sp>
    </p:spTree>
    <p:extLst>
      <p:ext uri="{BB962C8B-B14F-4D97-AF65-F5344CB8AC3E}">
        <p14:creationId xmlns:p14="http://schemas.microsoft.com/office/powerpoint/2010/main" val="3801020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15</a:t>
            </a:fld>
            <a:endParaRPr lang="en-US"/>
          </a:p>
        </p:txBody>
      </p:sp>
    </p:spTree>
    <p:extLst>
      <p:ext uri="{BB962C8B-B14F-4D97-AF65-F5344CB8AC3E}">
        <p14:creationId xmlns:p14="http://schemas.microsoft.com/office/powerpoint/2010/main" val="3365155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16</a:t>
            </a:fld>
            <a:endParaRPr lang="en-US"/>
          </a:p>
        </p:txBody>
      </p:sp>
    </p:spTree>
    <p:extLst>
      <p:ext uri="{BB962C8B-B14F-4D97-AF65-F5344CB8AC3E}">
        <p14:creationId xmlns:p14="http://schemas.microsoft.com/office/powerpoint/2010/main" val="4020676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1247493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And the second resulted in eradication of rinderpest, a morbillivirus that infects cattle and has decimated agricultural production since antiquity (indeed, rinderpest is thought to have been one of the famed 10 plagues of Egypt and is described in early Roman texts). Rinderpest was declared to be globally eradicated in 2011, though the earliest inoculation efforts date back to the mid-1700s. Vaccine stocks are still held globally because cattle would be highly susceptible to infection were a resurgence to occur. The same is true for smallpox, and recent circulation of monkeypox underlines this susceptibility, as smallpox vaccine is cross-protective.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36110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4D7E8-60A8-AD3B-CE49-6E712C9E72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68C8D6-35FA-BB0B-A556-BF32C2BECF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38560-552C-844C-579D-30C414CC61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And the second resulted in eradication of rinderpest, a morbillivirus that infects cattle and has decimated agricultural production since antiquity (indeed, rinderpest is thought to have been one of the famed 10 plagues of Egypt and is described in early Roman texts). Rinderpest was declared to be globally eradicated in 2011, though the earliest inoculation efforts date back to the mid-1700s. Vaccine stocks are still held globally because cattle would be highly susceptible to infection were a resurgence to occur. The same is true for smallpox, and recent circulation of monkeypox underlines this susceptibility, as smallpox vaccine is cross-protective.</a:t>
            </a:r>
            <a:endParaRPr lang="en-US" b="0" dirty="0">
              <a:effectLst/>
            </a:endParaRPr>
          </a:p>
          <a:p>
            <a:endParaRPr lang="en-US" dirty="0"/>
          </a:p>
        </p:txBody>
      </p:sp>
      <p:sp>
        <p:nvSpPr>
          <p:cNvPr id="4" name="Slide Number Placeholder 3">
            <a:extLst>
              <a:ext uri="{FF2B5EF4-FFF2-40B4-BE49-F238E27FC236}">
                <a16:creationId xmlns:a16="http://schemas.microsoft.com/office/drawing/2014/main" id="{30F0CEEF-809E-FFC9-9C73-3AB1EC356BD9}"/>
              </a:ext>
            </a:extLst>
          </p:cNvPr>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2232142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AFFA7-9613-8BAD-C004-DFFB36EA6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15730-7CB6-2CEE-3434-DB0D121D4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6B6B9-CF4C-2C1F-89B8-A35D8AC7F0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D01694-4615-961F-7978-A2273C9D1758}"/>
              </a:ext>
            </a:extLst>
          </p:cNvPr>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3562245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a:t>
            </a:r>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987924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781734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3877737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2386564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24</a:t>
            </a:fld>
            <a:endParaRPr lang="en-US"/>
          </a:p>
        </p:txBody>
      </p:sp>
    </p:spTree>
    <p:extLst>
      <p:ext uri="{BB962C8B-B14F-4D97-AF65-F5344CB8AC3E}">
        <p14:creationId xmlns:p14="http://schemas.microsoft.com/office/powerpoint/2010/main" val="2241435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584553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1965442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7913B-5E58-8380-FB65-D52A4BE8F6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83C8C-7CCE-1554-0514-10DC983FBA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D75D0-30D7-FB57-99A7-D480977F1E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BE6403-FEFF-E7FC-5C51-20D156DAF764}"/>
              </a:ext>
            </a:extLst>
          </p:cNvPr>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4063451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17D7F-61D0-E572-80E5-030D421545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102C6C-0EB3-0CC0-0F4A-055D85969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BC60A3-0EE6-F0DA-B5AC-81FD6AE02D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C32578-60EF-0E0A-0680-3AB79B75A7F8}"/>
              </a:ext>
            </a:extLst>
          </p:cNvPr>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1634754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2658526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2754652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3017150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2010348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4728F-5E61-1BAF-9D69-3AC0BCD732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8FFCCA-BEF0-A50C-7906-B9A6C0BCA6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CD1A95-D965-979B-428D-9B73DA9DF1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107620-C86A-DF7A-E175-6F13C7EF9F6D}"/>
              </a:ext>
            </a:extLst>
          </p:cNvPr>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882078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2347241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811438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35</a:t>
            </a:fld>
            <a:endParaRPr lang="en-US"/>
          </a:p>
        </p:txBody>
      </p:sp>
    </p:spTree>
    <p:extLst>
      <p:ext uri="{BB962C8B-B14F-4D97-AF65-F5344CB8AC3E}">
        <p14:creationId xmlns:p14="http://schemas.microsoft.com/office/powerpoint/2010/main" val="19045241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36</a:t>
            </a:fld>
            <a:endParaRPr lang="en-US"/>
          </a:p>
        </p:txBody>
      </p:sp>
    </p:spTree>
    <p:extLst>
      <p:ext uri="{BB962C8B-B14F-4D97-AF65-F5344CB8AC3E}">
        <p14:creationId xmlns:p14="http://schemas.microsoft.com/office/powerpoint/2010/main" val="13020857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37</a:t>
            </a:fld>
            <a:endParaRPr lang="en-US"/>
          </a:p>
        </p:txBody>
      </p:sp>
    </p:spTree>
    <p:extLst>
      <p:ext uri="{BB962C8B-B14F-4D97-AF65-F5344CB8AC3E}">
        <p14:creationId xmlns:p14="http://schemas.microsoft.com/office/powerpoint/2010/main" val="12106788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38</a:t>
            </a:fld>
            <a:endParaRPr lang="en-US"/>
          </a:p>
        </p:txBody>
      </p:sp>
    </p:spTree>
    <p:extLst>
      <p:ext uri="{BB962C8B-B14F-4D97-AF65-F5344CB8AC3E}">
        <p14:creationId xmlns:p14="http://schemas.microsoft.com/office/powerpoint/2010/main" val="32217810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39</a:t>
            </a:fld>
            <a:endParaRPr lang="en-US"/>
          </a:p>
        </p:txBody>
      </p:sp>
    </p:spTree>
    <p:extLst>
      <p:ext uri="{BB962C8B-B14F-4D97-AF65-F5344CB8AC3E}">
        <p14:creationId xmlns:p14="http://schemas.microsoft.com/office/powerpoint/2010/main" val="3188594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4</a:t>
            </a:fld>
            <a:endParaRPr lang="en-US"/>
          </a:p>
        </p:txBody>
      </p:sp>
    </p:spTree>
    <p:extLst>
      <p:ext uri="{BB962C8B-B14F-4D97-AF65-F5344CB8AC3E}">
        <p14:creationId xmlns:p14="http://schemas.microsoft.com/office/powerpoint/2010/main" val="3299228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40</a:t>
            </a:fld>
            <a:endParaRPr lang="en-US"/>
          </a:p>
        </p:txBody>
      </p:sp>
    </p:spTree>
    <p:extLst>
      <p:ext uri="{BB962C8B-B14F-4D97-AF65-F5344CB8AC3E}">
        <p14:creationId xmlns:p14="http://schemas.microsoft.com/office/powerpoint/2010/main" val="3953063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41</a:t>
            </a:fld>
            <a:endParaRPr lang="en-US"/>
          </a:p>
        </p:txBody>
      </p:sp>
    </p:spTree>
    <p:extLst>
      <p:ext uri="{BB962C8B-B14F-4D97-AF65-F5344CB8AC3E}">
        <p14:creationId xmlns:p14="http://schemas.microsoft.com/office/powerpoint/2010/main" val="23291783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42</a:t>
            </a:fld>
            <a:endParaRPr lang="en-US"/>
          </a:p>
        </p:txBody>
      </p:sp>
    </p:spTree>
    <p:extLst>
      <p:ext uri="{BB962C8B-B14F-4D97-AF65-F5344CB8AC3E}">
        <p14:creationId xmlns:p14="http://schemas.microsoft.com/office/powerpoint/2010/main" val="34747090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43</a:t>
            </a:fld>
            <a:endParaRPr lang="en-US"/>
          </a:p>
        </p:txBody>
      </p:sp>
    </p:spTree>
    <p:extLst>
      <p:ext uri="{BB962C8B-B14F-4D97-AF65-F5344CB8AC3E}">
        <p14:creationId xmlns:p14="http://schemas.microsoft.com/office/powerpoint/2010/main" val="17845361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44</a:t>
            </a:fld>
            <a:endParaRPr lang="en-US"/>
          </a:p>
        </p:txBody>
      </p:sp>
    </p:spTree>
    <p:extLst>
      <p:ext uri="{BB962C8B-B14F-4D97-AF65-F5344CB8AC3E}">
        <p14:creationId xmlns:p14="http://schemas.microsoft.com/office/powerpoint/2010/main" val="572219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45</a:t>
            </a:fld>
            <a:endParaRPr lang="en-US"/>
          </a:p>
        </p:txBody>
      </p:sp>
    </p:spTree>
    <p:extLst>
      <p:ext uri="{BB962C8B-B14F-4D97-AF65-F5344CB8AC3E}">
        <p14:creationId xmlns:p14="http://schemas.microsoft.com/office/powerpoint/2010/main" val="3812742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46</a:t>
            </a:fld>
            <a:endParaRPr lang="en-US"/>
          </a:p>
        </p:txBody>
      </p:sp>
    </p:spTree>
    <p:extLst>
      <p:ext uri="{BB962C8B-B14F-4D97-AF65-F5344CB8AC3E}">
        <p14:creationId xmlns:p14="http://schemas.microsoft.com/office/powerpoint/2010/main" val="19528252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47</a:t>
            </a:fld>
            <a:endParaRPr lang="en-US"/>
          </a:p>
        </p:txBody>
      </p:sp>
    </p:spTree>
    <p:extLst>
      <p:ext uri="{BB962C8B-B14F-4D97-AF65-F5344CB8AC3E}">
        <p14:creationId xmlns:p14="http://schemas.microsoft.com/office/powerpoint/2010/main" val="38354887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48</a:t>
            </a:fld>
            <a:endParaRPr lang="en-US"/>
          </a:p>
        </p:txBody>
      </p:sp>
    </p:spTree>
    <p:extLst>
      <p:ext uri="{BB962C8B-B14F-4D97-AF65-F5344CB8AC3E}">
        <p14:creationId xmlns:p14="http://schemas.microsoft.com/office/powerpoint/2010/main" val="28688493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49</a:t>
            </a:fld>
            <a:endParaRPr lang="en-US"/>
          </a:p>
        </p:txBody>
      </p:sp>
    </p:spTree>
    <p:extLst>
      <p:ext uri="{BB962C8B-B14F-4D97-AF65-F5344CB8AC3E}">
        <p14:creationId xmlns:p14="http://schemas.microsoft.com/office/powerpoint/2010/main" val="612903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a:t>
            </a:fld>
            <a:endParaRPr lang="en-US"/>
          </a:p>
        </p:txBody>
      </p:sp>
    </p:spTree>
    <p:extLst>
      <p:ext uri="{BB962C8B-B14F-4D97-AF65-F5344CB8AC3E}">
        <p14:creationId xmlns:p14="http://schemas.microsoft.com/office/powerpoint/2010/main" val="11061940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50</a:t>
            </a:fld>
            <a:endParaRPr lang="en-US"/>
          </a:p>
        </p:txBody>
      </p:sp>
    </p:spTree>
    <p:extLst>
      <p:ext uri="{BB962C8B-B14F-4D97-AF65-F5344CB8AC3E}">
        <p14:creationId xmlns:p14="http://schemas.microsoft.com/office/powerpoint/2010/main" val="20397649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51</a:t>
            </a:fld>
            <a:endParaRPr lang="en-US"/>
          </a:p>
        </p:txBody>
      </p:sp>
    </p:spTree>
    <p:extLst>
      <p:ext uri="{BB962C8B-B14F-4D97-AF65-F5344CB8AC3E}">
        <p14:creationId xmlns:p14="http://schemas.microsoft.com/office/powerpoint/2010/main" val="34201757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52</a:t>
            </a:fld>
            <a:endParaRPr lang="en-US"/>
          </a:p>
        </p:txBody>
      </p:sp>
    </p:spTree>
    <p:extLst>
      <p:ext uri="{BB962C8B-B14F-4D97-AF65-F5344CB8AC3E}">
        <p14:creationId xmlns:p14="http://schemas.microsoft.com/office/powerpoint/2010/main" val="10308054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53</a:t>
            </a:fld>
            <a:endParaRPr lang="en-US"/>
          </a:p>
        </p:txBody>
      </p:sp>
    </p:spTree>
    <p:extLst>
      <p:ext uri="{BB962C8B-B14F-4D97-AF65-F5344CB8AC3E}">
        <p14:creationId xmlns:p14="http://schemas.microsoft.com/office/powerpoint/2010/main" val="27181729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54</a:t>
            </a:fld>
            <a:endParaRPr lang="en-US"/>
          </a:p>
        </p:txBody>
      </p:sp>
    </p:spTree>
    <p:extLst>
      <p:ext uri="{BB962C8B-B14F-4D97-AF65-F5344CB8AC3E}">
        <p14:creationId xmlns:p14="http://schemas.microsoft.com/office/powerpoint/2010/main" val="36040420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55</a:t>
            </a:fld>
            <a:endParaRPr lang="en-US"/>
          </a:p>
        </p:txBody>
      </p:sp>
    </p:spTree>
    <p:extLst>
      <p:ext uri="{BB962C8B-B14F-4D97-AF65-F5344CB8AC3E}">
        <p14:creationId xmlns:p14="http://schemas.microsoft.com/office/powerpoint/2010/main" val="42439846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56</a:t>
            </a:fld>
            <a:endParaRPr lang="en-US"/>
          </a:p>
        </p:txBody>
      </p:sp>
    </p:spTree>
    <p:extLst>
      <p:ext uri="{BB962C8B-B14F-4D97-AF65-F5344CB8AC3E}">
        <p14:creationId xmlns:p14="http://schemas.microsoft.com/office/powerpoint/2010/main" val="17254857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11904832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3174531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1393101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00C54-9F43-D6ED-0039-E97159E768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DEBE97-C8F3-1EB8-7120-35F0B4A78E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9216DE-CFFF-2DB7-E2AD-8789471A92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D244EC-9ED6-CD74-891F-1DD3AA210B1A}"/>
              </a:ext>
            </a:extLst>
          </p:cNvPr>
          <p:cNvSpPr>
            <a:spLocks noGrp="1"/>
          </p:cNvSpPr>
          <p:nvPr>
            <p:ph type="sldNum" sz="quarter" idx="5"/>
          </p:nvPr>
        </p:nvSpPr>
        <p:spPr/>
        <p:txBody>
          <a:bodyPr/>
          <a:lstStyle/>
          <a:p>
            <a:fld id="{AFE3B80E-16FB-5147-84AD-5036D4EA0A38}" type="slidenum">
              <a:rPr lang="en-US" smtClean="0"/>
              <a:t>6</a:t>
            </a:fld>
            <a:endParaRPr lang="en-US"/>
          </a:p>
        </p:txBody>
      </p:sp>
    </p:spTree>
    <p:extLst>
      <p:ext uri="{BB962C8B-B14F-4D97-AF65-F5344CB8AC3E}">
        <p14:creationId xmlns:p14="http://schemas.microsoft.com/office/powerpoint/2010/main" val="30541970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37915564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29517674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18385625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26433661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14127111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5811069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21036175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32955483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Kissing bugs = </a:t>
            </a:r>
            <a:r>
              <a:rPr lang="en-US" dirty="0" err="1"/>
              <a:t>hemiptera</a:t>
            </a:r>
            <a:r>
              <a:rPr lang="en-US" dirty="0"/>
              <a:t> = true bugs</a:t>
            </a:r>
          </a:p>
        </p:txBody>
      </p:sp>
      <p:sp>
        <p:nvSpPr>
          <p:cNvPr id="4" name="Slide Number Placeholder 3"/>
          <p:cNvSpPr>
            <a:spLocks noGrp="1"/>
          </p:cNvSpPr>
          <p:nvPr>
            <p:ph type="sldNum" sz="quarter" idx="5"/>
          </p:nvPr>
        </p:nvSpPr>
        <p:spPr/>
        <p:txBody>
          <a:bodyPr/>
          <a:lstStyle/>
          <a:p>
            <a:fld id="{AFE3B80E-16FB-5147-84AD-5036D4EA0A38}" type="slidenum">
              <a:rPr lang="en-US" smtClean="0"/>
              <a:t>68</a:t>
            </a:fld>
            <a:endParaRPr lang="en-US"/>
          </a:p>
        </p:txBody>
      </p:sp>
    </p:spTree>
    <p:extLst>
      <p:ext uri="{BB962C8B-B14F-4D97-AF65-F5344CB8AC3E}">
        <p14:creationId xmlns:p14="http://schemas.microsoft.com/office/powerpoint/2010/main" val="8459898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D383A-0C7E-4010-5A83-120CDAFE7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6A0C2-551E-9EF9-E63B-0759E939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33A36B-A73B-D687-ED08-FAA914F369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7A0361-9AC1-02C1-0C75-73A8F6D1B446}"/>
              </a:ext>
            </a:extLst>
          </p:cNvPr>
          <p:cNvSpPr>
            <a:spLocks noGrp="1"/>
          </p:cNvSpPr>
          <p:nvPr>
            <p:ph type="sldNum" sz="quarter" idx="5"/>
          </p:nvPr>
        </p:nvSpPr>
        <p:spPr/>
        <p:txBody>
          <a:bodyPr/>
          <a:lstStyle/>
          <a:p>
            <a:fld id="{A8C508D1-CDDD-6445-AC0B-42415DA4AB68}" type="slidenum">
              <a:rPr lang="en-US" smtClean="0"/>
              <a:t>69</a:t>
            </a:fld>
            <a:endParaRPr lang="en-US"/>
          </a:p>
        </p:txBody>
      </p:sp>
    </p:spTree>
    <p:extLst>
      <p:ext uri="{BB962C8B-B14F-4D97-AF65-F5344CB8AC3E}">
        <p14:creationId xmlns:p14="http://schemas.microsoft.com/office/powerpoint/2010/main" val="2377698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EF1AA-05AC-1B6B-D92C-B75D33839C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0BB491-8AF3-E856-0F63-4923859B26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86F556-7251-69A8-85B7-5E3814F141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8D7A4B-3062-5C7C-3150-B9480D22F24F}"/>
              </a:ext>
            </a:extLst>
          </p:cNvPr>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41007725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D383A-0C7E-4010-5A83-120CDAFE7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6A0C2-551E-9EF9-E63B-0759E939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33A36B-A73B-D687-ED08-FAA914F369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7A0361-9AC1-02C1-0C75-73A8F6D1B446}"/>
              </a:ext>
            </a:extLst>
          </p:cNvPr>
          <p:cNvSpPr>
            <a:spLocks noGrp="1"/>
          </p:cNvSpPr>
          <p:nvPr>
            <p:ph type="sldNum" sz="quarter" idx="5"/>
          </p:nvPr>
        </p:nvSpPr>
        <p:spPr/>
        <p:txBody>
          <a:bodyPr/>
          <a:lstStyle/>
          <a:p>
            <a:fld id="{A8C508D1-CDDD-6445-AC0B-42415DA4AB68}" type="slidenum">
              <a:rPr lang="en-US" smtClean="0"/>
              <a:t>70</a:t>
            </a:fld>
            <a:endParaRPr lang="en-US"/>
          </a:p>
        </p:txBody>
      </p:sp>
    </p:spTree>
    <p:extLst>
      <p:ext uri="{BB962C8B-B14F-4D97-AF65-F5344CB8AC3E}">
        <p14:creationId xmlns:p14="http://schemas.microsoft.com/office/powerpoint/2010/main" val="42830210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498D0-9A18-BBC6-44A5-CEE775C99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F54910-62A0-70F2-22F5-C1CAA8104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4D3C71-7321-5977-2FDB-036098C1D1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5873EE-AD4B-71A9-FFCF-23926BA279A7}"/>
              </a:ext>
            </a:extLst>
          </p:cNvPr>
          <p:cNvSpPr>
            <a:spLocks noGrp="1"/>
          </p:cNvSpPr>
          <p:nvPr>
            <p:ph type="sldNum" sz="quarter" idx="5"/>
          </p:nvPr>
        </p:nvSpPr>
        <p:spPr/>
        <p:txBody>
          <a:bodyPr/>
          <a:lstStyle/>
          <a:p>
            <a:fld id="{A8C508D1-CDDD-6445-AC0B-42415DA4AB68}" type="slidenum">
              <a:rPr lang="en-US" smtClean="0"/>
              <a:t>71</a:t>
            </a:fld>
            <a:endParaRPr lang="en-US"/>
          </a:p>
        </p:txBody>
      </p:sp>
    </p:spTree>
    <p:extLst>
      <p:ext uri="{BB962C8B-B14F-4D97-AF65-F5344CB8AC3E}">
        <p14:creationId xmlns:p14="http://schemas.microsoft.com/office/powerpoint/2010/main" val="26698660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498D0-9A18-BBC6-44A5-CEE775C99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F54910-62A0-70F2-22F5-C1CAA8104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4D3C71-7321-5977-2FDB-036098C1D1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5873EE-AD4B-71A9-FFCF-23926BA279A7}"/>
              </a:ext>
            </a:extLst>
          </p:cNvPr>
          <p:cNvSpPr>
            <a:spLocks noGrp="1"/>
          </p:cNvSpPr>
          <p:nvPr>
            <p:ph type="sldNum" sz="quarter" idx="5"/>
          </p:nvPr>
        </p:nvSpPr>
        <p:spPr/>
        <p:txBody>
          <a:bodyPr/>
          <a:lstStyle/>
          <a:p>
            <a:fld id="{A8C508D1-CDDD-6445-AC0B-42415DA4AB68}" type="slidenum">
              <a:rPr lang="en-US" smtClean="0"/>
              <a:t>72</a:t>
            </a:fld>
            <a:endParaRPr lang="en-US"/>
          </a:p>
        </p:txBody>
      </p:sp>
    </p:spTree>
    <p:extLst>
      <p:ext uri="{BB962C8B-B14F-4D97-AF65-F5344CB8AC3E}">
        <p14:creationId xmlns:p14="http://schemas.microsoft.com/office/powerpoint/2010/main" val="37730464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498D0-9A18-BBC6-44A5-CEE775C99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F54910-62A0-70F2-22F5-C1CAA8104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4D3C71-7321-5977-2FDB-036098C1D1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5873EE-AD4B-71A9-FFCF-23926BA279A7}"/>
              </a:ext>
            </a:extLst>
          </p:cNvPr>
          <p:cNvSpPr>
            <a:spLocks noGrp="1"/>
          </p:cNvSpPr>
          <p:nvPr>
            <p:ph type="sldNum" sz="quarter" idx="5"/>
          </p:nvPr>
        </p:nvSpPr>
        <p:spPr/>
        <p:txBody>
          <a:bodyPr/>
          <a:lstStyle/>
          <a:p>
            <a:fld id="{A8C508D1-CDDD-6445-AC0B-42415DA4AB68}" type="slidenum">
              <a:rPr lang="en-US" smtClean="0"/>
              <a:t>73</a:t>
            </a:fld>
            <a:endParaRPr lang="en-US"/>
          </a:p>
        </p:txBody>
      </p:sp>
    </p:spTree>
    <p:extLst>
      <p:ext uri="{BB962C8B-B14F-4D97-AF65-F5344CB8AC3E}">
        <p14:creationId xmlns:p14="http://schemas.microsoft.com/office/powerpoint/2010/main" val="16954436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498D0-9A18-BBC6-44A5-CEE775C99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F54910-62A0-70F2-22F5-C1CAA8104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4D3C71-7321-5977-2FDB-036098C1D1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5873EE-AD4B-71A9-FFCF-23926BA279A7}"/>
              </a:ext>
            </a:extLst>
          </p:cNvPr>
          <p:cNvSpPr>
            <a:spLocks noGrp="1"/>
          </p:cNvSpPr>
          <p:nvPr>
            <p:ph type="sldNum" sz="quarter" idx="5"/>
          </p:nvPr>
        </p:nvSpPr>
        <p:spPr/>
        <p:txBody>
          <a:bodyPr/>
          <a:lstStyle/>
          <a:p>
            <a:fld id="{A8C508D1-CDDD-6445-AC0B-42415DA4AB68}" type="slidenum">
              <a:rPr lang="en-US" smtClean="0"/>
              <a:t>74</a:t>
            </a:fld>
            <a:endParaRPr lang="en-US"/>
          </a:p>
        </p:txBody>
      </p:sp>
    </p:spTree>
    <p:extLst>
      <p:ext uri="{BB962C8B-B14F-4D97-AF65-F5344CB8AC3E}">
        <p14:creationId xmlns:p14="http://schemas.microsoft.com/office/powerpoint/2010/main" val="22370361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498D0-9A18-BBC6-44A5-CEE775C99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F54910-62A0-70F2-22F5-C1CAA8104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4D3C71-7321-5977-2FDB-036098C1D1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5873EE-AD4B-71A9-FFCF-23926BA279A7}"/>
              </a:ext>
            </a:extLst>
          </p:cNvPr>
          <p:cNvSpPr>
            <a:spLocks noGrp="1"/>
          </p:cNvSpPr>
          <p:nvPr>
            <p:ph type="sldNum" sz="quarter" idx="5"/>
          </p:nvPr>
        </p:nvSpPr>
        <p:spPr/>
        <p:txBody>
          <a:bodyPr/>
          <a:lstStyle/>
          <a:p>
            <a:fld id="{A8C508D1-CDDD-6445-AC0B-42415DA4AB68}" type="slidenum">
              <a:rPr lang="en-US" smtClean="0"/>
              <a:t>75</a:t>
            </a:fld>
            <a:endParaRPr lang="en-US"/>
          </a:p>
        </p:txBody>
      </p:sp>
    </p:spTree>
    <p:extLst>
      <p:ext uri="{BB962C8B-B14F-4D97-AF65-F5344CB8AC3E}">
        <p14:creationId xmlns:p14="http://schemas.microsoft.com/office/powerpoint/2010/main" val="42410184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938C2-7BAB-F005-3E0B-5AB98395F5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DB7A28-3B40-12F0-42E8-B5D647C0F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5726EB-3BFE-8E63-073B-C926E33FF7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8F596A-9317-77D3-6B39-E541FB1B7386}"/>
              </a:ext>
            </a:extLst>
          </p:cNvPr>
          <p:cNvSpPr>
            <a:spLocks noGrp="1"/>
          </p:cNvSpPr>
          <p:nvPr>
            <p:ph type="sldNum" sz="quarter" idx="5"/>
          </p:nvPr>
        </p:nvSpPr>
        <p:spPr/>
        <p:txBody>
          <a:bodyPr/>
          <a:lstStyle/>
          <a:p>
            <a:fld id="{A8C508D1-CDDD-6445-AC0B-42415DA4AB68}" type="slidenum">
              <a:rPr lang="en-US" smtClean="0"/>
              <a:t>76</a:t>
            </a:fld>
            <a:endParaRPr lang="en-US"/>
          </a:p>
        </p:txBody>
      </p:sp>
    </p:spTree>
    <p:extLst>
      <p:ext uri="{BB962C8B-B14F-4D97-AF65-F5344CB8AC3E}">
        <p14:creationId xmlns:p14="http://schemas.microsoft.com/office/powerpoint/2010/main" val="36100864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938C2-7BAB-F005-3E0B-5AB98395F5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DB7A28-3B40-12F0-42E8-B5D647C0F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5726EB-3BFE-8E63-073B-C926E33FF7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8F596A-9317-77D3-6B39-E541FB1B7386}"/>
              </a:ext>
            </a:extLst>
          </p:cNvPr>
          <p:cNvSpPr>
            <a:spLocks noGrp="1"/>
          </p:cNvSpPr>
          <p:nvPr>
            <p:ph type="sldNum" sz="quarter" idx="5"/>
          </p:nvPr>
        </p:nvSpPr>
        <p:spPr/>
        <p:txBody>
          <a:bodyPr/>
          <a:lstStyle/>
          <a:p>
            <a:fld id="{A8C508D1-CDDD-6445-AC0B-42415DA4AB68}" type="slidenum">
              <a:rPr lang="en-US" smtClean="0"/>
              <a:t>77</a:t>
            </a:fld>
            <a:endParaRPr lang="en-US"/>
          </a:p>
        </p:txBody>
      </p:sp>
    </p:spTree>
    <p:extLst>
      <p:ext uri="{BB962C8B-B14F-4D97-AF65-F5344CB8AC3E}">
        <p14:creationId xmlns:p14="http://schemas.microsoft.com/office/powerpoint/2010/main" val="12856758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CB21C-5E67-59AA-777B-063F9D04E1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A6E754-FB40-F7DB-ED33-9D57358BE5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547AF9-61E2-9BA2-F4D2-F2C337B019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1F3331-8544-F919-9DCD-33C3A431FE4D}"/>
              </a:ext>
            </a:extLst>
          </p:cNvPr>
          <p:cNvSpPr>
            <a:spLocks noGrp="1"/>
          </p:cNvSpPr>
          <p:nvPr>
            <p:ph type="sldNum" sz="quarter" idx="5"/>
          </p:nvPr>
        </p:nvSpPr>
        <p:spPr/>
        <p:txBody>
          <a:bodyPr/>
          <a:lstStyle/>
          <a:p>
            <a:fld id="{A8C508D1-CDDD-6445-AC0B-42415DA4AB68}" type="slidenum">
              <a:rPr lang="en-US" smtClean="0"/>
              <a:t>78</a:t>
            </a:fld>
            <a:endParaRPr lang="en-US"/>
          </a:p>
        </p:txBody>
      </p:sp>
    </p:spTree>
    <p:extLst>
      <p:ext uri="{BB962C8B-B14F-4D97-AF65-F5344CB8AC3E}">
        <p14:creationId xmlns:p14="http://schemas.microsoft.com/office/powerpoint/2010/main" val="19798480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79</a:t>
            </a:fld>
            <a:endParaRPr lang="en-US"/>
          </a:p>
        </p:txBody>
      </p:sp>
    </p:spTree>
    <p:extLst>
      <p:ext uri="{BB962C8B-B14F-4D97-AF65-F5344CB8AC3E}">
        <p14:creationId xmlns:p14="http://schemas.microsoft.com/office/powerpoint/2010/main" val="697842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B94E0-0184-0992-0CF5-E25D2EAEAA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E11225-8198-5188-760A-CBAA6DD216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C46D28-7785-69ED-8696-0C38E834B1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F765C9-CF4D-31E9-6014-A285BE43C579}"/>
              </a:ext>
            </a:extLst>
          </p:cNvPr>
          <p:cNvSpPr>
            <a:spLocks noGrp="1"/>
          </p:cNvSpPr>
          <p:nvPr>
            <p:ph type="sldNum" sz="quarter" idx="5"/>
          </p:nvPr>
        </p:nvSpPr>
        <p:spPr/>
        <p:txBody>
          <a:bodyPr/>
          <a:lstStyle/>
          <a:p>
            <a:fld id="{AFE3B80E-16FB-5147-84AD-5036D4EA0A38}" type="slidenum">
              <a:rPr lang="en-US" smtClean="0"/>
              <a:t>8</a:t>
            </a:fld>
            <a:endParaRPr lang="en-US"/>
          </a:p>
        </p:txBody>
      </p:sp>
    </p:spTree>
    <p:extLst>
      <p:ext uri="{BB962C8B-B14F-4D97-AF65-F5344CB8AC3E}">
        <p14:creationId xmlns:p14="http://schemas.microsoft.com/office/powerpoint/2010/main" val="5652385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79F96-EC28-C1AE-E85F-ADC2B10414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0F1F3-6BE1-B9D7-5890-56FE7B1FD6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D51AFE-4F78-B635-1638-680931B9581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35EBD31-C9BD-0ED8-75F5-D17A9376241E}"/>
              </a:ext>
            </a:extLst>
          </p:cNvPr>
          <p:cNvSpPr>
            <a:spLocks noGrp="1"/>
          </p:cNvSpPr>
          <p:nvPr>
            <p:ph type="sldNum" sz="quarter" idx="5"/>
          </p:nvPr>
        </p:nvSpPr>
        <p:spPr/>
        <p:txBody>
          <a:bodyPr/>
          <a:lstStyle/>
          <a:p>
            <a:fld id="{A8C508D1-CDDD-6445-AC0B-42415DA4AB68}" type="slidenum">
              <a:rPr lang="en-US" smtClean="0"/>
              <a:t>80</a:t>
            </a:fld>
            <a:endParaRPr lang="en-US"/>
          </a:p>
        </p:txBody>
      </p:sp>
    </p:spTree>
    <p:extLst>
      <p:ext uri="{BB962C8B-B14F-4D97-AF65-F5344CB8AC3E}">
        <p14:creationId xmlns:p14="http://schemas.microsoft.com/office/powerpoint/2010/main" val="11120443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79F96-EC28-C1AE-E85F-ADC2B10414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0F1F3-6BE1-B9D7-5890-56FE7B1FD6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D51AFE-4F78-B635-1638-680931B9581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35EBD31-C9BD-0ED8-75F5-D17A9376241E}"/>
              </a:ext>
            </a:extLst>
          </p:cNvPr>
          <p:cNvSpPr>
            <a:spLocks noGrp="1"/>
          </p:cNvSpPr>
          <p:nvPr>
            <p:ph type="sldNum" sz="quarter" idx="5"/>
          </p:nvPr>
        </p:nvSpPr>
        <p:spPr/>
        <p:txBody>
          <a:bodyPr/>
          <a:lstStyle/>
          <a:p>
            <a:fld id="{A8C508D1-CDDD-6445-AC0B-42415DA4AB68}" type="slidenum">
              <a:rPr lang="en-US" smtClean="0"/>
              <a:t>81</a:t>
            </a:fld>
            <a:endParaRPr lang="en-US"/>
          </a:p>
        </p:txBody>
      </p:sp>
    </p:spTree>
    <p:extLst>
      <p:ext uri="{BB962C8B-B14F-4D97-AF65-F5344CB8AC3E}">
        <p14:creationId xmlns:p14="http://schemas.microsoft.com/office/powerpoint/2010/main" val="6168169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9DC1E-452B-30BC-6367-7E49C5A2CC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FC27A5-DF23-C282-2EC4-8893D6496E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FDCAD2-3D4C-A278-DD00-83A8CF4A07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5C2CE5-E2E2-1A4A-EB6C-9BEF99089406}"/>
              </a:ext>
            </a:extLst>
          </p:cNvPr>
          <p:cNvSpPr>
            <a:spLocks noGrp="1"/>
          </p:cNvSpPr>
          <p:nvPr>
            <p:ph type="sldNum" sz="quarter" idx="5"/>
          </p:nvPr>
        </p:nvSpPr>
        <p:spPr/>
        <p:txBody>
          <a:bodyPr/>
          <a:lstStyle/>
          <a:p>
            <a:fld id="{A8C508D1-CDDD-6445-AC0B-42415DA4AB68}" type="slidenum">
              <a:rPr lang="en-US" smtClean="0"/>
              <a:t>82</a:t>
            </a:fld>
            <a:endParaRPr lang="en-US"/>
          </a:p>
        </p:txBody>
      </p:sp>
    </p:spTree>
    <p:extLst>
      <p:ext uri="{BB962C8B-B14F-4D97-AF65-F5344CB8AC3E}">
        <p14:creationId xmlns:p14="http://schemas.microsoft.com/office/powerpoint/2010/main" val="37992288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83</a:t>
            </a:fld>
            <a:endParaRPr lang="en-US"/>
          </a:p>
        </p:txBody>
      </p:sp>
    </p:spTree>
    <p:extLst>
      <p:ext uri="{BB962C8B-B14F-4D97-AF65-F5344CB8AC3E}">
        <p14:creationId xmlns:p14="http://schemas.microsoft.com/office/powerpoint/2010/main" val="41303229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84</a:t>
            </a:fld>
            <a:endParaRPr lang="en-US"/>
          </a:p>
        </p:txBody>
      </p:sp>
    </p:spTree>
    <p:extLst>
      <p:ext uri="{BB962C8B-B14F-4D97-AF65-F5344CB8AC3E}">
        <p14:creationId xmlns:p14="http://schemas.microsoft.com/office/powerpoint/2010/main" val="20596378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85</a:t>
            </a:fld>
            <a:endParaRPr lang="en-US"/>
          </a:p>
        </p:txBody>
      </p:sp>
    </p:spTree>
    <p:extLst>
      <p:ext uri="{BB962C8B-B14F-4D97-AF65-F5344CB8AC3E}">
        <p14:creationId xmlns:p14="http://schemas.microsoft.com/office/powerpoint/2010/main" val="20523274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86</a:t>
            </a:fld>
            <a:endParaRPr lang="en-US"/>
          </a:p>
        </p:txBody>
      </p:sp>
    </p:spTree>
    <p:extLst>
      <p:ext uri="{BB962C8B-B14F-4D97-AF65-F5344CB8AC3E}">
        <p14:creationId xmlns:p14="http://schemas.microsoft.com/office/powerpoint/2010/main" val="291268201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87</a:t>
            </a:fld>
            <a:endParaRPr lang="en-US"/>
          </a:p>
        </p:txBody>
      </p:sp>
    </p:spTree>
    <p:extLst>
      <p:ext uri="{BB962C8B-B14F-4D97-AF65-F5344CB8AC3E}">
        <p14:creationId xmlns:p14="http://schemas.microsoft.com/office/powerpoint/2010/main" val="1042954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88</a:t>
            </a:fld>
            <a:endParaRPr lang="en-US"/>
          </a:p>
        </p:txBody>
      </p:sp>
    </p:spTree>
    <p:extLst>
      <p:ext uri="{BB962C8B-B14F-4D97-AF65-F5344CB8AC3E}">
        <p14:creationId xmlns:p14="http://schemas.microsoft.com/office/powerpoint/2010/main" val="34611409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89</a:t>
            </a:fld>
            <a:endParaRPr lang="en-US"/>
          </a:p>
        </p:txBody>
      </p:sp>
    </p:spTree>
    <p:extLst>
      <p:ext uri="{BB962C8B-B14F-4D97-AF65-F5344CB8AC3E}">
        <p14:creationId xmlns:p14="http://schemas.microsoft.com/office/powerpoint/2010/main" val="214227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5BACB-6331-87DC-EFC9-A28FAD9B23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5FA758-5C99-4757-2DC6-4D80A78845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4C89C1-5654-287C-02DC-8A8C944618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850309-1E1D-4E7F-EE1B-81785A9994CB}"/>
              </a:ext>
            </a:extLst>
          </p:cNvPr>
          <p:cNvSpPr>
            <a:spLocks noGrp="1"/>
          </p:cNvSpPr>
          <p:nvPr>
            <p:ph type="sldNum" sz="quarter" idx="5"/>
          </p:nvPr>
        </p:nvSpPr>
        <p:spPr/>
        <p:txBody>
          <a:bodyPr/>
          <a:lstStyle/>
          <a:p>
            <a:fld id="{AFE3B80E-16FB-5147-84AD-5036D4EA0A38}" type="slidenum">
              <a:rPr lang="en-US" smtClean="0"/>
              <a:t>9</a:t>
            </a:fld>
            <a:endParaRPr lang="en-US"/>
          </a:p>
        </p:txBody>
      </p:sp>
    </p:spTree>
    <p:extLst>
      <p:ext uri="{BB962C8B-B14F-4D97-AF65-F5344CB8AC3E}">
        <p14:creationId xmlns:p14="http://schemas.microsoft.com/office/powerpoint/2010/main" val="33546863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90</a:t>
            </a:fld>
            <a:endParaRPr lang="en-US"/>
          </a:p>
        </p:txBody>
      </p:sp>
    </p:spTree>
    <p:extLst>
      <p:ext uri="{BB962C8B-B14F-4D97-AF65-F5344CB8AC3E}">
        <p14:creationId xmlns:p14="http://schemas.microsoft.com/office/powerpoint/2010/main" val="23427471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91</a:t>
            </a:fld>
            <a:endParaRPr lang="en-US"/>
          </a:p>
        </p:txBody>
      </p:sp>
    </p:spTree>
    <p:extLst>
      <p:ext uri="{BB962C8B-B14F-4D97-AF65-F5344CB8AC3E}">
        <p14:creationId xmlns:p14="http://schemas.microsoft.com/office/powerpoint/2010/main" val="310634702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92</a:t>
            </a:fld>
            <a:endParaRPr lang="en-US"/>
          </a:p>
        </p:txBody>
      </p:sp>
    </p:spTree>
    <p:extLst>
      <p:ext uri="{BB962C8B-B14F-4D97-AF65-F5344CB8AC3E}">
        <p14:creationId xmlns:p14="http://schemas.microsoft.com/office/powerpoint/2010/main" val="19390282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93</a:t>
            </a:fld>
            <a:endParaRPr lang="en-US"/>
          </a:p>
        </p:txBody>
      </p:sp>
    </p:spTree>
    <p:extLst>
      <p:ext uri="{BB962C8B-B14F-4D97-AF65-F5344CB8AC3E}">
        <p14:creationId xmlns:p14="http://schemas.microsoft.com/office/powerpoint/2010/main" val="37935098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94</a:t>
            </a:fld>
            <a:endParaRPr lang="en-US"/>
          </a:p>
        </p:txBody>
      </p:sp>
    </p:spTree>
    <p:extLst>
      <p:ext uri="{BB962C8B-B14F-4D97-AF65-F5344CB8AC3E}">
        <p14:creationId xmlns:p14="http://schemas.microsoft.com/office/powerpoint/2010/main" val="1504065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95</a:t>
            </a:fld>
            <a:endParaRPr lang="en-US"/>
          </a:p>
        </p:txBody>
      </p:sp>
    </p:spTree>
    <p:extLst>
      <p:ext uri="{BB962C8B-B14F-4D97-AF65-F5344CB8AC3E}">
        <p14:creationId xmlns:p14="http://schemas.microsoft.com/office/powerpoint/2010/main" val="20093152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139623860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97</a:t>
            </a:fld>
            <a:endParaRPr lang="en-US"/>
          </a:p>
        </p:txBody>
      </p:sp>
    </p:spTree>
    <p:extLst>
      <p:ext uri="{BB962C8B-B14F-4D97-AF65-F5344CB8AC3E}">
        <p14:creationId xmlns:p14="http://schemas.microsoft.com/office/powerpoint/2010/main" val="40874590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98</a:t>
            </a:fld>
            <a:endParaRPr lang="en-US"/>
          </a:p>
        </p:txBody>
      </p:sp>
    </p:spTree>
    <p:extLst>
      <p:ext uri="{BB962C8B-B14F-4D97-AF65-F5344CB8AC3E}">
        <p14:creationId xmlns:p14="http://schemas.microsoft.com/office/powerpoint/2010/main" val="32632567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99</a:t>
            </a:fld>
            <a:endParaRPr lang="en-US"/>
          </a:p>
        </p:txBody>
      </p:sp>
    </p:spTree>
    <p:extLst>
      <p:ext uri="{BB962C8B-B14F-4D97-AF65-F5344CB8AC3E}">
        <p14:creationId xmlns:p14="http://schemas.microsoft.com/office/powerpoint/2010/main" val="1210538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2/26/25</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2/26/25</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2/26/25</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2/26/25</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2/26/25</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2/26/25</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2/26/25</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2/26/25</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2/26/25</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2/26/25</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2/26/25</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2/26/25</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10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sv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NULL"/><Relationship Id="rId5" Type="http://schemas.openxmlformats.org/officeDocument/2006/relationships/image" Target="../media/image91.svg"/><Relationship Id="rId10" Type="http://schemas.openxmlformats.org/officeDocument/2006/relationships/image" Target="NULL"/><Relationship Id="rId4" Type="http://schemas.openxmlformats.org/officeDocument/2006/relationships/image" Target="../media/image90.png"/><Relationship Id="rId9" Type="http://schemas.openxmlformats.org/officeDocument/2006/relationships/image" Target="../media/image95.svg"/></Relationships>
</file>

<file path=ppt/slides/_rels/slide10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sv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NULL"/><Relationship Id="rId5" Type="http://schemas.openxmlformats.org/officeDocument/2006/relationships/image" Target="../media/image91.svg"/><Relationship Id="rId10" Type="http://schemas.openxmlformats.org/officeDocument/2006/relationships/image" Target="NULL"/><Relationship Id="rId4" Type="http://schemas.openxmlformats.org/officeDocument/2006/relationships/image" Target="../media/image90.png"/><Relationship Id="rId9" Type="http://schemas.openxmlformats.org/officeDocument/2006/relationships/image" Target="../media/image95.svg"/></Relationships>
</file>

<file path=ppt/slides/_rels/slide102.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NULL"/><Relationship Id="rId3" Type="http://schemas.openxmlformats.org/officeDocument/2006/relationships/image" Target="../media/image89.png"/><Relationship Id="rId7" Type="http://schemas.openxmlformats.org/officeDocument/2006/relationships/image" Target="../media/image93.svg"/><Relationship Id="rId12" Type="http://schemas.openxmlformats.org/officeDocument/2006/relationships/image" Target="../media/image96.gif"/><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NULL"/><Relationship Id="rId5" Type="http://schemas.openxmlformats.org/officeDocument/2006/relationships/image" Target="../media/image91.sv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90.png"/><Relationship Id="rId9" Type="http://schemas.openxmlformats.org/officeDocument/2006/relationships/image" Target="../media/image95.svg"/><Relationship Id="rId14" Type="http://schemas.openxmlformats.org/officeDocument/2006/relationships/image" Target="NULL"/></Relationships>
</file>

<file path=ppt/slides/_rels/slide103.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NULL"/><Relationship Id="rId3" Type="http://schemas.openxmlformats.org/officeDocument/2006/relationships/image" Target="../media/image89.png"/><Relationship Id="rId7" Type="http://schemas.openxmlformats.org/officeDocument/2006/relationships/image" Target="../media/image93.svg"/><Relationship Id="rId12" Type="http://schemas.openxmlformats.org/officeDocument/2006/relationships/image" Target="../media/image96.gif"/><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NULL"/><Relationship Id="rId5" Type="http://schemas.openxmlformats.org/officeDocument/2006/relationships/image" Target="../media/image91.sv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90.png"/><Relationship Id="rId9" Type="http://schemas.openxmlformats.org/officeDocument/2006/relationships/image" Target="../media/image95.svg"/><Relationship Id="rId14" Type="http://schemas.openxmlformats.org/officeDocument/2006/relationships/image" Target="NULL"/></Relationships>
</file>

<file path=ppt/slides/_rels/slide104.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98.jpg"/></Relationships>
</file>

<file path=ppt/slides/_rels/slide105.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98.jpg"/></Relationships>
</file>

<file path=ppt/slides/_rels/slide10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0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0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0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1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9.png"/><Relationship Id="rId4" Type="http://schemas.openxmlformats.org/officeDocument/2006/relationships/image" Target="../media/image108.png"/></Relationships>
</file>

<file path=ppt/slides/_rels/slide11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96.gif"/></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11.jpe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emf"/><Relationship Id="rId7" Type="http://schemas.openxmlformats.org/officeDocument/2006/relationships/image" Target="../media/image4.png"/><Relationship Id="rId12" Type="http://schemas.openxmlformats.org/officeDocument/2006/relationships/image" Target="../media/image1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6.emf"/><Relationship Id="rId5" Type="http://schemas.openxmlformats.org/officeDocument/2006/relationships/image" Target="../media/image3.png"/><Relationship Id="rId10" Type="http://schemas.openxmlformats.org/officeDocument/2006/relationships/oleObject" Target="../embeddings/oleObject1.bin"/><Relationship Id="rId4" Type="http://schemas.openxmlformats.org/officeDocument/2006/relationships/image" Target="../media/image2.emf"/><Relationship Id="rId9" Type="http://schemas.openxmlformats.org/officeDocument/2006/relationships/image" Target="../media/image5.jpeg"/></Relationships>
</file>

<file path=ppt/slides/_rels/slide1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2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1.gif"/><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2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2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2.emf"/></Relationships>
</file>

<file path=ppt/slides/_rels/slide13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129.jpeg"/></Relationships>
</file>

<file path=ppt/slides/_rels/slide1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131.jpeg"/></Relationships>
</file>

<file path=ppt/slides/_rels/slide13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33.png"/></Relationships>
</file>

<file path=ppt/slides/_rels/slide1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2.emf"/></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2.emf"/></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2.emf"/></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2.emf"/></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26.gif"/><Relationship Id="rId7" Type="http://schemas.openxmlformats.org/officeDocument/2006/relationships/oleObject" Target="../embeddings/oleObject1.bin"/><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2.emf"/><Relationship Id="rId10" Type="http://schemas.openxmlformats.org/officeDocument/2006/relationships/image" Target="../media/image80.png"/><Relationship Id="rId4" Type="http://schemas.openxmlformats.org/officeDocument/2006/relationships/image" Target="../media/image1.emf"/><Relationship Id="rId9" Type="http://schemas.openxmlformats.org/officeDocument/2006/relationships/image" Target="../media/image145.png"/></Relationships>
</file>

<file path=ppt/slides/_rels/slide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emf"/></Relationships>
</file>

<file path=ppt/slides/_rels/slide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emf"/></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emf"/></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emf"/></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emf"/></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320.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emf"/><Relationship Id="rId10" Type="http://schemas.openxmlformats.org/officeDocument/2006/relationships/image" Target="../media/image6.emf"/><Relationship Id="rId4" Type="http://schemas.openxmlformats.org/officeDocument/2006/relationships/image" Target="../media/image1.emf"/><Relationship Id="rId9"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emf"/></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emf"/></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e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1110.png"/><Relationship Id="rId3" Type="http://schemas.openxmlformats.org/officeDocument/2006/relationships/image" Target="../media/image1.emf"/><Relationship Id="rId7" Type="http://schemas.openxmlformats.org/officeDocument/2006/relationships/image" Target="../media/image4.png"/><Relationship Id="rId12"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91.png"/><Relationship Id="rId5" Type="http://schemas.openxmlformats.org/officeDocument/2006/relationships/image" Target="../media/image3.png"/><Relationship Id="rId10" Type="http://schemas.openxmlformats.org/officeDocument/2006/relationships/image" Target="../media/image5.jpeg"/><Relationship Id="rId4" Type="http://schemas.openxmlformats.org/officeDocument/2006/relationships/image" Target="../media/image2.emf"/><Relationship Id="rId9" Type="http://schemas.openxmlformats.org/officeDocument/2006/relationships/image" Target="../media/image6.emf"/></Relationships>
</file>

<file path=ppt/slides/_rels/slide34.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4.png"/><Relationship Id="rId3" Type="http://schemas.openxmlformats.org/officeDocument/2006/relationships/image" Target="../media/image1.emf"/><Relationship Id="rId7" Type="http://schemas.openxmlformats.org/officeDocument/2006/relationships/oleObject" Target="../embeddings/oleObject4.bin"/><Relationship Id="rId12"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3.png"/><Relationship Id="rId5" Type="http://schemas.openxmlformats.org/officeDocument/2006/relationships/oleObject" Target="../embeddings/oleObject1.bin"/><Relationship Id="rId15" Type="http://schemas.openxmlformats.org/officeDocument/2006/relationships/image" Target="../media/image142.png"/><Relationship Id="rId10" Type="http://schemas.openxmlformats.org/officeDocument/2006/relationships/image" Target="../media/image34.svg"/><Relationship Id="rId4" Type="http://schemas.openxmlformats.org/officeDocument/2006/relationships/image" Target="../media/image2.emf"/><Relationship Id="rId9" Type="http://schemas.openxmlformats.org/officeDocument/2006/relationships/image" Target="../media/image33.png"/><Relationship Id="rId14" Type="http://schemas.openxmlformats.org/officeDocument/2006/relationships/image" Target="../media/image5.jpeg"/></Relationships>
</file>

<file path=ppt/slides/_rels/slide35.xml.rels><?xml version="1.0" encoding="UTF-8" standalone="yes"?>
<Relationships xmlns="http://schemas.openxmlformats.org/package/2006/relationships"><Relationship Id="rId18" Type="http://schemas.openxmlformats.org/officeDocument/2006/relationships/image" Target="../media/image180.png"/><Relationship Id="rId8" Type="http://schemas.openxmlformats.org/officeDocument/2006/relationships/image" Target="../media/image6.emf"/><Relationship Id="rId26" Type="http://schemas.openxmlformats.org/officeDocument/2006/relationships/image" Target="../media/image5.jpeg"/><Relationship Id="rId3" Type="http://schemas.openxmlformats.org/officeDocument/2006/relationships/image" Target="../media/image1.emf"/><Relationship Id="rId21" Type="http://schemas.openxmlformats.org/officeDocument/2006/relationships/image" Target="../media/image33.png"/><Relationship Id="rId17" Type="http://schemas.openxmlformats.org/officeDocument/2006/relationships/image" Target="../media/image170.png"/><Relationship Id="rId7" Type="http://schemas.openxmlformats.org/officeDocument/2006/relationships/oleObject" Target="../embeddings/oleObject4.bin"/><Relationship Id="rId25" Type="http://schemas.openxmlformats.org/officeDocument/2006/relationships/image" Target="../media/image4.png"/><Relationship Id="rId2" Type="http://schemas.openxmlformats.org/officeDocument/2006/relationships/notesSlide" Target="../notesSlides/notesSlide35.xml"/><Relationship Id="rId16" Type="http://schemas.openxmlformats.org/officeDocument/2006/relationships/image" Target="../media/image160.png"/><Relationship Id="rId20" Type="http://schemas.openxmlformats.org/officeDocument/2006/relationships/image" Target="../media/image6.emf"/><Relationship Id="rId1" Type="http://schemas.openxmlformats.org/officeDocument/2006/relationships/slideLayout" Target="../slideLayouts/slideLayout2.xml"/><Relationship Id="rId24" Type="http://schemas.openxmlformats.org/officeDocument/2006/relationships/image" Target="../media/image15.png"/><Relationship Id="rId23" Type="http://schemas.openxmlformats.org/officeDocument/2006/relationships/image" Target="../media/image3.png"/><Relationship Id="rId15" Type="http://schemas.openxmlformats.org/officeDocument/2006/relationships/image" Target="../media/image142.png"/><Relationship Id="rId19" Type="http://schemas.openxmlformats.org/officeDocument/2006/relationships/oleObject" Target="../embeddings/oleObject1.bin"/><Relationship Id="rId4" Type="http://schemas.openxmlformats.org/officeDocument/2006/relationships/image" Target="../media/image2.emf"/><Relationship Id="rId22" Type="http://schemas.openxmlformats.org/officeDocument/2006/relationships/image" Target="../media/image34.svg"/></Relationships>
</file>

<file path=ppt/slides/_rels/slide36.xml.rels><?xml version="1.0" encoding="UTF-8" standalone="yes"?>
<Relationships xmlns="http://schemas.openxmlformats.org/package/2006/relationships"><Relationship Id="rId18" Type="http://schemas.openxmlformats.org/officeDocument/2006/relationships/image" Target="../media/image180.png"/><Relationship Id="rId8" Type="http://schemas.openxmlformats.org/officeDocument/2006/relationships/image" Target="../media/image6.emf"/><Relationship Id="rId26" Type="http://schemas.openxmlformats.org/officeDocument/2006/relationships/image" Target="../media/image4.png"/><Relationship Id="rId3" Type="http://schemas.openxmlformats.org/officeDocument/2006/relationships/image" Target="../media/image1.emf"/><Relationship Id="rId21" Type="http://schemas.openxmlformats.org/officeDocument/2006/relationships/image" Target="../media/image6.emf"/><Relationship Id="rId17" Type="http://schemas.openxmlformats.org/officeDocument/2006/relationships/image" Target="../media/image170.png"/><Relationship Id="rId7" Type="http://schemas.openxmlformats.org/officeDocument/2006/relationships/oleObject" Target="../embeddings/oleObject4.bin"/><Relationship Id="rId25" Type="http://schemas.openxmlformats.org/officeDocument/2006/relationships/image" Target="../media/image15.png"/><Relationship Id="rId2" Type="http://schemas.openxmlformats.org/officeDocument/2006/relationships/notesSlide" Target="../notesSlides/notesSlide36.xml"/><Relationship Id="rId16" Type="http://schemas.openxmlformats.org/officeDocument/2006/relationships/image" Target="../media/image190.png"/><Relationship Id="rId20" Type="http://schemas.openxmlformats.org/officeDocument/2006/relationships/oleObject" Target="../embeddings/oleObject1.bin"/><Relationship Id="rId1" Type="http://schemas.openxmlformats.org/officeDocument/2006/relationships/slideLayout" Target="../slideLayouts/slideLayout2.xml"/><Relationship Id="rId24" Type="http://schemas.openxmlformats.org/officeDocument/2006/relationships/image" Target="../media/image3.png"/><Relationship Id="rId23" Type="http://schemas.openxmlformats.org/officeDocument/2006/relationships/image" Target="../media/image34.svg"/><Relationship Id="rId15" Type="http://schemas.openxmlformats.org/officeDocument/2006/relationships/image" Target="../media/image142.png"/><Relationship Id="rId19" Type="http://schemas.openxmlformats.org/officeDocument/2006/relationships/image" Target="../media/image200.png"/><Relationship Id="rId4" Type="http://schemas.openxmlformats.org/officeDocument/2006/relationships/image" Target="../media/image2.emf"/><Relationship Id="rId22" Type="http://schemas.openxmlformats.org/officeDocument/2006/relationships/image" Target="../media/image33.png"/><Relationship Id="rId27" Type="http://schemas.openxmlformats.org/officeDocument/2006/relationships/image" Target="../media/image5.jpeg"/></Relationships>
</file>

<file path=ppt/slides/_rels/slide37.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211.png"/><Relationship Id="rId4" Type="http://schemas.openxmlformats.org/officeDocument/2006/relationships/image" Target="../media/image2.emf"/></Relationships>
</file>

<file path=ppt/slides/_rels/slide3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oleObject" Target="../embeddings/oleObject1.bin"/><Relationship Id="rId7" Type="http://schemas.openxmlformats.org/officeDocument/2006/relationships/image" Target="../media/image280.png"/><Relationship Id="rId12" Type="http://schemas.openxmlformats.org/officeDocument/2006/relationships/image" Target="../media/image33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320.png"/><Relationship Id="rId5" Type="http://schemas.openxmlformats.org/officeDocument/2006/relationships/oleObject" Target="../embeddings/oleObject8.bin"/><Relationship Id="rId10" Type="http://schemas.openxmlformats.org/officeDocument/2006/relationships/image" Target="../media/image310.png"/><Relationship Id="rId4" Type="http://schemas.openxmlformats.org/officeDocument/2006/relationships/image" Target="../media/image6.emf"/><Relationship Id="rId9" Type="http://schemas.openxmlformats.org/officeDocument/2006/relationships/image" Target="../media/image301.png"/></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51.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220.pn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21.png"/><Relationship Id="rId2" Type="http://schemas.openxmlformats.org/officeDocument/2006/relationships/notesSlide" Target="../notesSlides/notesSlide53.xml"/><Relationship Id="rId16"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52.svg"/><Relationship Id="rId5" Type="http://schemas.openxmlformats.org/officeDocument/2006/relationships/oleObject" Target="../embeddings/oleObject9.bin"/><Relationship Id="rId15" Type="http://schemas.openxmlformats.org/officeDocument/2006/relationships/image" Target="../media/image230.png"/><Relationship Id="rId10" Type="http://schemas.openxmlformats.org/officeDocument/2006/relationships/image" Target="../media/image51.png"/><Relationship Id="rId4" Type="http://schemas.openxmlformats.org/officeDocument/2006/relationships/image" Target="../media/image6.emf"/><Relationship Id="rId9" Type="http://schemas.openxmlformats.org/officeDocument/2006/relationships/image" Target="../media/image50.svg"/><Relationship Id="rId14" Type="http://schemas.openxmlformats.org/officeDocument/2006/relationships/image" Target="../media/image64.png"/></Relationships>
</file>

<file path=ppt/slides/_rels/slide5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9.pn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250.png"/><Relationship Id="rId2" Type="http://schemas.openxmlformats.org/officeDocument/2006/relationships/notesSlide" Target="../notesSlides/notesSlide54.xml"/><Relationship Id="rId16" Type="http://schemas.openxmlformats.org/officeDocument/2006/relationships/image" Target="../media/image50.svg"/><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67.png"/><Relationship Id="rId5" Type="http://schemas.openxmlformats.org/officeDocument/2006/relationships/oleObject" Target="../embeddings/oleObject10.bin"/><Relationship Id="rId15" Type="http://schemas.openxmlformats.org/officeDocument/2006/relationships/image" Target="../media/image49.png"/><Relationship Id="rId10" Type="http://schemas.openxmlformats.org/officeDocument/2006/relationships/image" Target="../media/image64.png"/><Relationship Id="rId4" Type="http://schemas.openxmlformats.org/officeDocument/2006/relationships/image" Target="../media/image6.emf"/><Relationship Id="rId9" Type="http://schemas.openxmlformats.org/officeDocument/2006/relationships/image" Target="../media/image52.svg"/><Relationship Id="rId14" Type="http://schemas.openxmlformats.org/officeDocument/2006/relationships/image" Target="../media/image260.png"/></Relationships>
</file>

<file path=ppt/slides/_rels/slide5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0.sv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67.png"/><Relationship Id="rId5" Type="http://schemas.openxmlformats.org/officeDocument/2006/relationships/oleObject" Target="../embeddings/oleObject11.bin"/><Relationship Id="rId10" Type="http://schemas.openxmlformats.org/officeDocument/2006/relationships/image" Target="../media/image64.png"/><Relationship Id="rId4" Type="http://schemas.openxmlformats.org/officeDocument/2006/relationships/image" Target="../media/image6.emf"/><Relationship Id="rId9" Type="http://schemas.openxmlformats.org/officeDocument/2006/relationships/image" Target="../media/image52.svg"/></Relationships>
</file>

<file path=ppt/slides/_rels/slide5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0.sv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67.png"/><Relationship Id="rId5" Type="http://schemas.openxmlformats.org/officeDocument/2006/relationships/oleObject" Target="../embeddings/oleObject12.bin"/><Relationship Id="rId10" Type="http://schemas.openxmlformats.org/officeDocument/2006/relationships/image" Target="../media/image64.png"/><Relationship Id="rId4" Type="http://schemas.openxmlformats.org/officeDocument/2006/relationships/image" Target="../media/image6.emf"/><Relationship Id="rId9" Type="http://schemas.openxmlformats.org/officeDocument/2006/relationships/image" Target="../media/image52.svg"/></Relationships>
</file>

<file path=ppt/slides/_rels/slide5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0.svg"/><Relationship Id="rId3" Type="http://schemas.openxmlformats.org/officeDocument/2006/relationships/oleObject" Target="../embeddings/oleObject1.bin"/><Relationship Id="rId7" Type="http://schemas.openxmlformats.org/officeDocument/2006/relationships/image" Target="../media/image57.png"/><Relationship Id="rId12"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67.png"/><Relationship Id="rId5" Type="http://schemas.openxmlformats.org/officeDocument/2006/relationships/oleObject" Target="../embeddings/oleObject13.bin"/><Relationship Id="rId10" Type="http://schemas.openxmlformats.org/officeDocument/2006/relationships/image" Target="../media/image64.png"/><Relationship Id="rId4" Type="http://schemas.openxmlformats.org/officeDocument/2006/relationships/image" Target="../media/image6.emf"/><Relationship Id="rId9" Type="http://schemas.openxmlformats.org/officeDocument/2006/relationships/image" Target="../media/image52.svg"/></Relationships>
</file>

<file path=ppt/slides/_rels/slide5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image" Target="../media/image9.emf"/></Relationships>
</file>

<file path=ppt/slides/_rels/slide6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jpe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78.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0.png"/><Relationship Id="rId7" Type="http://schemas.openxmlformats.org/officeDocument/2006/relationships/image" Target="../media/image7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1.svg"/></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80.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0.png"/><Relationship Id="rId7" Type="http://schemas.openxmlformats.org/officeDocument/2006/relationships/image" Target="../media/image70.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1.svg"/></Relationships>
</file>

<file path=ppt/slides/_rels/slide8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0.png"/><Relationship Id="rId7" Type="http://schemas.openxmlformats.org/officeDocument/2006/relationships/image" Target="../media/image7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1.svg"/></Relationships>
</file>

<file path=ppt/slides/_rels/slide82.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0.png"/><Relationship Id="rId7"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1.svg"/></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8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8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jpeg"/></Relationships>
</file>

<file path=ppt/slides/_rels/slide8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NULL"/></Relationships>
</file>

<file path=ppt/slides/_rels/slide8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NULL"/></Relationships>
</file>

<file path=ppt/slides/_rels/slide8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9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NULL"/></Relationships>
</file>

<file path=ppt/slides/_rels/slide9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82.png"/><Relationship Id="rId4" Type="http://schemas.openxmlformats.org/officeDocument/2006/relationships/image" Target="NUL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ti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sv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svg"/><Relationship Id="rId4" Type="http://schemas.openxmlformats.org/officeDocument/2006/relationships/image" Target="../media/image90.png"/></Relationships>
</file>

<file path=ppt/slides/_rels/slide9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sv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svg"/><Relationship Id="rId10" Type="http://schemas.openxmlformats.org/officeDocument/2006/relationships/image" Target="NULL"/><Relationship Id="rId4" Type="http://schemas.openxmlformats.org/officeDocument/2006/relationships/image" Target="../media/image90.png"/><Relationship Id="rId9" Type="http://schemas.openxmlformats.org/officeDocument/2006/relationships/image" Target="../media/image9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8, Ecology Lecture 7</a:t>
            </a:r>
          </a:p>
          <a:p>
            <a:r>
              <a:rPr lang="en-US" dirty="0"/>
              <a:t>Cara Brook</a:t>
            </a:r>
          </a:p>
          <a:p>
            <a:r>
              <a:rPr lang="en-US" dirty="0"/>
              <a:t>February 27, 2025</a:t>
            </a:r>
          </a:p>
        </p:txBody>
      </p:sp>
      <p:sp>
        <p:nvSpPr>
          <p:cNvPr id="4" name="TextBox 3">
            <a:extLst>
              <a:ext uri="{FF2B5EF4-FFF2-40B4-BE49-F238E27FC236}">
                <a16:creationId xmlns:a16="http://schemas.microsoft.com/office/drawing/2014/main" id="{0D6EE6CF-208D-19DF-E2C5-77036F30607F}"/>
              </a:ext>
            </a:extLst>
          </p:cNvPr>
          <p:cNvSpPr txBox="1"/>
          <p:nvPr/>
        </p:nvSpPr>
        <p:spPr>
          <a:xfrm>
            <a:off x="7806267" y="5295484"/>
            <a:ext cx="4284133" cy="1723549"/>
          </a:xfrm>
          <a:prstGeom prst="rect">
            <a:avLst/>
          </a:prstGeom>
          <a:noFill/>
        </p:spPr>
        <p:txBody>
          <a:bodyPr wrap="square" rtlCol="0">
            <a:spAutoFit/>
          </a:bodyPr>
          <a:lstStyle/>
          <a:p>
            <a:pPr algn="ctr"/>
            <a:r>
              <a:rPr lang="en-US" sz="2200" b="1" dirty="0"/>
              <a:t>Office hours: On ZOOM</a:t>
            </a:r>
          </a:p>
          <a:p>
            <a:pPr algn="ctr"/>
            <a:r>
              <a:rPr lang="en-US" sz="2200" b="1" dirty="0"/>
              <a:t>Friday, Feb 28, 2025</a:t>
            </a:r>
          </a:p>
          <a:p>
            <a:pPr algn="ctr"/>
            <a:r>
              <a:rPr lang="en-US" sz="2200" b="1" dirty="0"/>
              <a:t>4-5pm</a:t>
            </a:r>
          </a:p>
          <a:p>
            <a:pPr algn="ctr"/>
            <a:r>
              <a:rPr lang="en-US" sz="2200" b="1" i="1" dirty="0"/>
              <a:t>I will email out a link!</a:t>
            </a:r>
          </a:p>
          <a:p>
            <a:pPr algn="ctr"/>
            <a:endParaRPr lang="en-US" dirty="0"/>
          </a:p>
        </p:txBody>
      </p:sp>
    </p:spTree>
    <p:extLst>
      <p:ext uri="{BB962C8B-B14F-4D97-AF65-F5344CB8AC3E}">
        <p14:creationId xmlns:p14="http://schemas.microsoft.com/office/powerpoint/2010/main" val="2243210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B95F3-A3B3-3754-E36C-356F0D176C7F}"/>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1F363B4A-9D16-EFBA-0CD4-9D955B4A32E0}"/>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p:sp>
            <p:nvSpPr>
              <p:cNvPr id="22" name="Rectangle 21">
                <a:extLst>
                  <a:ext uri="{FF2B5EF4-FFF2-40B4-BE49-F238E27FC236}">
                    <a16:creationId xmlns:a16="http://schemas.microsoft.com/office/drawing/2014/main" id="{1F363B4A-9D16-EFBA-0CD4-9D955B4A32E0}"/>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9FA6164C-48B6-3034-BDF0-68B27AFDBE84}"/>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pic>
        <p:nvPicPr>
          <p:cNvPr id="44" name="Picture 43">
            <a:extLst>
              <a:ext uri="{FF2B5EF4-FFF2-40B4-BE49-F238E27FC236}">
                <a16:creationId xmlns:a16="http://schemas.microsoft.com/office/drawing/2014/main" id="{30B13579-E2E8-5CF5-AEBF-57CC13727A97}"/>
              </a:ext>
            </a:extLst>
          </p:cNvPr>
          <p:cNvPicPr>
            <a:picLocks noChangeAspect="1"/>
          </p:cNvPicPr>
          <p:nvPr/>
        </p:nvPicPr>
        <p:blipFill>
          <a:blip r:embed="rId4"/>
          <a:stretch>
            <a:fillRect/>
          </a:stretch>
        </p:blipFill>
        <p:spPr>
          <a:xfrm>
            <a:off x="6132053" y="1457941"/>
            <a:ext cx="5397501" cy="4318000"/>
          </a:xfrm>
          <a:prstGeom prst="rect">
            <a:avLst/>
          </a:prstGeom>
        </p:spPr>
      </p:pic>
      <p:pic>
        <p:nvPicPr>
          <p:cNvPr id="45" name="Picture 44">
            <a:extLst>
              <a:ext uri="{FF2B5EF4-FFF2-40B4-BE49-F238E27FC236}">
                <a16:creationId xmlns:a16="http://schemas.microsoft.com/office/drawing/2014/main" id="{14C4DB00-0354-3403-D3A7-8DA1DED13115}"/>
              </a:ext>
            </a:extLst>
          </p:cNvPr>
          <p:cNvPicPr>
            <a:picLocks noChangeAspect="1"/>
          </p:cNvPicPr>
          <p:nvPr/>
        </p:nvPicPr>
        <p:blipFill>
          <a:blip r:embed="rId5"/>
          <a:stretch>
            <a:fillRect/>
          </a:stretch>
        </p:blipFill>
        <p:spPr>
          <a:xfrm>
            <a:off x="619682" y="1457941"/>
            <a:ext cx="5397500" cy="4318000"/>
          </a:xfrm>
          <a:prstGeom prst="rect">
            <a:avLst/>
          </a:prstGeom>
        </p:spPr>
      </p:pic>
      <p:sp>
        <p:nvSpPr>
          <p:cNvPr id="46" name="TextBox 45">
            <a:extLst>
              <a:ext uri="{FF2B5EF4-FFF2-40B4-BE49-F238E27FC236}">
                <a16:creationId xmlns:a16="http://schemas.microsoft.com/office/drawing/2014/main" id="{999AA9DC-D8B3-3A38-9279-59E3C783E0A3}"/>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7</a:t>
            </a:r>
            <a:endParaRPr lang="en-US" sz="2500" baseline="-25000" dirty="0"/>
          </a:p>
        </p:txBody>
      </p:sp>
      <p:sp>
        <p:nvSpPr>
          <p:cNvPr id="2" name="TextBox 1">
            <a:extLst>
              <a:ext uri="{FF2B5EF4-FFF2-40B4-BE49-F238E27FC236}">
                <a16:creationId xmlns:a16="http://schemas.microsoft.com/office/drawing/2014/main" id="{5B1FF1F0-5B5D-95F4-E945-754F7CA29D1C}"/>
              </a:ext>
            </a:extLst>
          </p:cNvPr>
          <p:cNvSpPr txBox="1"/>
          <p:nvPr/>
        </p:nvSpPr>
        <p:spPr>
          <a:xfrm>
            <a:off x="379697" y="6273736"/>
            <a:ext cx="5779056" cy="477054"/>
          </a:xfrm>
          <a:prstGeom prst="rect">
            <a:avLst/>
          </a:prstGeom>
          <a:noFill/>
        </p:spPr>
        <p:txBody>
          <a:bodyPr wrap="square">
            <a:spAutoFit/>
          </a:bodyPr>
          <a:lstStyle/>
          <a:p>
            <a:r>
              <a:rPr lang="en-US" sz="2500" b="1" dirty="0" err="1">
                <a:solidFill>
                  <a:srgbClr val="C00000"/>
                </a:solidFill>
              </a:rPr>
              <a:t>P</a:t>
            </a:r>
            <a:r>
              <a:rPr lang="en-US" sz="2500" b="1" baseline="-25000" dirty="0" err="1">
                <a:solidFill>
                  <a:srgbClr val="C00000"/>
                </a:solidFill>
              </a:rPr>
              <a:t>v</a:t>
            </a:r>
            <a:r>
              <a:rPr lang="en-US" sz="2500" b="1" dirty="0">
                <a:solidFill>
                  <a:srgbClr val="C00000"/>
                </a:solidFill>
              </a:rPr>
              <a:t> </a:t>
            </a:r>
            <a:r>
              <a:rPr lang="en-US" sz="2500" dirty="0"/>
              <a:t> = 1 – 1/R</a:t>
            </a:r>
            <a:r>
              <a:rPr lang="en-US" sz="2500" baseline="-25000" dirty="0"/>
              <a:t>0</a:t>
            </a:r>
            <a:r>
              <a:rPr lang="en-US" sz="2500" dirty="0"/>
              <a:t> = 1 – (1/7) =  0.86</a:t>
            </a:r>
            <a:endParaRPr lang="en-US" sz="2500" baseline="-25000" dirty="0"/>
          </a:p>
        </p:txBody>
      </p:sp>
      <p:sp>
        <p:nvSpPr>
          <p:cNvPr id="3" name="TextBox 2">
            <a:extLst>
              <a:ext uri="{FF2B5EF4-FFF2-40B4-BE49-F238E27FC236}">
                <a16:creationId xmlns:a16="http://schemas.microsoft.com/office/drawing/2014/main" id="{4333873B-4E5E-FCD0-0FEC-926CFAF7468F}"/>
              </a:ext>
            </a:extLst>
          </p:cNvPr>
          <p:cNvSpPr txBox="1"/>
          <p:nvPr/>
        </p:nvSpPr>
        <p:spPr>
          <a:xfrm>
            <a:off x="5020235" y="5993726"/>
            <a:ext cx="7289170" cy="769441"/>
          </a:xfrm>
          <a:prstGeom prst="rect">
            <a:avLst/>
          </a:prstGeom>
          <a:noFill/>
        </p:spPr>
        <p:txBody>
          <a:bodyPr wrap="square">
            <a:spAutoFit/>
          </a:bodyPr>
          <a:lstStyle/>
          <a:p>
            <a:r>
              <a:rPr lang="en-US" sz="2200" dirty="0"/>
              <a:t>86% need to be immune to stop the disease from spreading. </a:t>
            </a:r>
          </a:p>
          <a:p>
            <a:r>
              <a:rPr lang="en-US" sz="2200" dirty="0"/>
              <a:t>That means only 14% remaining </a:t>
            </a:r>
            <a:r>
              <a:rPr lang="en-US" sz="2200" dirty="0" err="1"/>
              <a:t>susceptibles</a:t>
            </a:r>
            <a:r>
              <a:rPr lang="en-US" sz="2200" dirty="0"/>
              <a:t> are permitted!</a:t>
            </a:r>
          </a:p>
        </p:txBody>
      </p:sp>
      <p:cxnSp>
        <p:nvCxnSpPr>
          <p:cNvPr id="4" name="Straight Connector 3">
            <a:extLst>
              <a:ext uri="{FF2B5EF4-FFF2-40B4-BE49-F238E27FC236}">
                <a16:creationId xmlns:a16="http://schemas.microsoft.com/office/drawing/2014/main" id="{EBD76ACE-981F-7440-CD29-B3A3EF2B82AD}"/>
              </a:ext>
            </a:extLst>
          </p:cNvPr>
          <p:cNvCxnSpPr/>
          <p:nvPr/>
        </p:nvCxnSpPr>
        <p:spPr>
          <a:xfrm flipV="1">
            <a:off x="1874305" y="1603743"/>
            <a:ext cx="0" cy="359128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623D749-8672-C309-3E5A-59E2C1BEAB6C}"/>
              </a:ext>
            </a:extLst>
          </p:cNvPr>
          <p:cNvCxnSpPr>
            <a:cxnSpLocks/>
          </p:cNvCxnSpPr>
          <p:nvPr/>
        </p:nvCxnSpPr>
        <p:spPr>
          <a:xfrm flipV="1">
            <a:off x="7589520" y="1577806"/>
            <a:ext cx="0" cy="361721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780CFC-D318-2DD2-FA8E-AF6A4CCEF09D}"/>
              </a:ext>
            </a:extLst>
          </p:cNvPr>
          <p:cNvSpPr txBox="1"/>
          <p:nvPr/>
        </p:nvSpPr>
        <p:spPr>
          <a:xfrm>
            <a:off x="7708039" y="1655364"/>
            <a:ext cx="1259233" cy="378395"/>
          </a:xfrm>
          <a:prstGeom prst="rect">
            <a:avLst/>
          </a:prstGeom>
          <a:noFill/>
        </p:spPr>
        <p:txBody>
          <a:bodyPr wrap="square">
            <a:spAutoFit/>
          </a:bodyPr>
          <a:lstStyle/>
          <a:p>
            <a:r>
              <a:rPr lang="en-US" dirty="0"/>
              <a:t>R</a:t>
            </a:r>
            <a:r>
              <a:rPr lang="en-US" baseline="-25000" dirty="0"/>
              <a:t>E</a:t>
            </a:r>
            <a:r>
              <a:rPr lang="en-US" dirty="0"/>
              <a:t> &gt; 1</a:t>
            </a:r>
            <a:endParaRPr lang="en-US" baseline="-25000" dirty="0"/>
          </a:p>
        </p:txBody>
      </p:sp>
      <p:sp>
        <p:nvSpPr>
          <p:cNvPr id="7" name="TextBox 6">
            <a:extLst>
              <a:ext uri="{FF2B5EF4-FFF2-40B4-BE49-F238E27FC236}">
                <a16:creationId xmlns:a16="http://schemas.microsoft.com/office/drawing/2014/main" id="{C8A4E53A-B187-45AA-2E09-2DC644402C22}"/>
              </a:ext>
            </a:extLst>
          </p:cNvPr>
          <p:cNvSpPr txBox="1"/>
          <p:nvPr/>
        </p:nvSpPr>
        <p:spPr>
          <a:xfrm>
            <a:off x="6887001" y="1655363"/>
            <a:ext cx="1259233" cy="378395"/>
          </a:xfrm>
          <a:prstGeom prst="rect">
            <a:avLst/>
          </a:prstGeom>
          <a:noFill/>
        </p:spPr>
        <p:txBody>
          <a:bodyPr wrap="square">
            <a:spAutoFit/>
          </a:bodyPr>
          <a:lstStyle/>
          <a:p>
            <a:r>
              <a:rPr lang="en-US" dirty="0"/>
              <a:t>R</a:t>
            </a:r>
            <a:r>
              <a:rPr lang="en-US" baseline="-25000" dirty="0"/>
              <a:t>E</a:t>
            </a:r>
            <a:r>
              <a:rPr lang="en-US" dirty="0"/>
              <a:t> &lt; 1</a:t>
            </a:r>
            <a:endParaRPr lang="en-US" baseline="-25000" dirty="0"/>
          </a:p>
        </p:txBody>
      </p:sp>
      <p:sp>
        <p:nvSpPr>
          <p:cNvPr id="8" name="TextBox 7">
            <a:extLst>
              <a:ext uri="{FF2B5EF4-FFF2-40B4-BE49-F238E27FC236}">
                <a16:creationId xmlns:a16="http://schemas.microsoft.com/office/drawing/2014/main" id="{3A214C25-79FE-1E53-6D92-F48821C5490E}"/>
              </a:ext>
            </a:extLst>
          </p:cNvPr>
          <p:cNvSpPr txBox="1"/>
          <p:nvPr/>
        </p:nvSpPr>
        <p:spPr>
          <a:xfrm>
            <a:off x="1166767" y="1963922"/>
            <a:ext cx="765304" cy="378395"/>
          </a:xfrm>
          <a:prstGeom prst="rect">
            <a:avLst/>
          </a:prstGeom>
          <a:solidFill>
            <a:schemeClr val="bg1"/>
          </a:solidFill>
          <a:effectLst>
            <a:softEdge rad="67833"/>
          </a:effectLst>
        </p:spPr>
        <p:txBody>
          <a:bodyPr wrap="square">
            <a:spAutoFit/>
          </a:bodyPr>
          <a:lstStyle/>
          <a:p>
            <a:r>
              <a:rPr lang="en-US" dirty="0"/>
              <a:t>R</a:t>
            </a:r>
            <a:r>
              <a:rPr lang="en-US" baseline="-25000" dirty="0"/>
              <a:t>E</a:t>
            </a:r>
            <a:r>
              <a:rPr lang="en-US" dirty="0"/>
              <a:t> &gt; 1</a:t>
            </a:r>
            <a:endParaRPr lang="en-US" baseline="-25000" dirty="0"/>
          </a:p>
        </p:txBody>
      </p:sp>
      <p:sp>
        <p:nvSpPr>
          <p:cNvPr id="9" name="TextBox 8">
            <a:extLst>
              <a:ext uri="{FF2B5EF4-FFF2-40B4-BE49-F238E27FC236}">
                <a16:creationId xmlns:a16="http://schemas.microsoft.com/office/drawing/2014/main" id="{3649CF5C-D384-3FA3-37DC-EC3C907369FC}"/>
              </a:ext>
            </a:extLst>
          </p:cNvPr>
          <p:cNvSpPr txBox="1"/>
          <p:nvPr/>
        </p:nvSpPr>
        <p:spPr>
          <a:xfrm>
            <a:off x="1896213" y="1582427"/>
            <a:ext cx="1259233" cy="378395"/>
          </a:xfrm>
          <a:prstGeom prst="rect">
            <a:avLst/>
          </a:prstGeom>
          <a:noFill/>
        </p:spPr>
        <p:txBody>
          <a:bodyPr wrap="square">
            <a:spAutoFit/>
          </a:bodyPr>
          <a:lstStyle/>
          <a:p>
            <a:r>
              <a:rPr lang="en-US" dirty="0"/>
              <a:t>R</a:t>
            </a:r>
            <a:r>
              <a:rPr lang="en-US" baseline="-25000" dirty="0"/>
              <a:t>E</a:t>
            </a:r>
            <a:r>
              <a:rPr lang="en-US" dirty="0"/>
              <a:t> &lt; 1</a:t>
            </a:r>
            <a:endParaRPr lang="en-US" baseline="-25000" dirty="0"/>
          </a:p>
        </p:txBody>
      </p:sp>
    </p:spTree>
    <p:extLst>
      <p:ext uri="{BB962C8B-B14F-4D97-AF65-F5344CB8AC3E}">
        <p14:creationId xmlns:p14="http://schemas.microsoft.com/office/powerpoint/2010/main" val="16619477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spTree>
    <p:extLst>
      <p:ext uri="{BB962C8B-B14F-4D97-AF65-F5344CB8AC3E}">
        <p14:creationId xmlns:p14="http://schemas.microsoft.com/office/powerpoint/2010/main" val="33347258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76B88BB4-B0AB-1E70-1EFF-9EB496683739}"/>
              </a:ext>
            </a:extLst>
          </p:cNvPr>
          <p:cNvSpPr txBox="1"/>
          <p:nvPr/>
        </p:nvSpPr>
        <p:spPr>
          <a:xfrm>
            <a:off x="7024556" y="1513386"/>
            <a:ext cx="4853701" cy="1477328"/>
          </a:xfrm>
          <a:prstGeom prst="rect">
            <a:avLst/>
          </a:prstGeom>
          <a:noFill/>
        </p:spPr>
        <p:txBody>
          <a:bodyPr wrap="square">
            <a:spAutoFit/>
          </a:bodyPr>
          <a:lstStyle/>
          <a:p>
            <a:pPr algn="ctr"/>
            <a:r>
              <a:rPr lang="en-US" sz="3000" b="1" dirty="0">
                <a:solidFill>
                  <a:srgbClr val="C00000"/>
                </a:solidFill>
              </a:rPr>
              <a:t>Virulence</a:t>
            </a:r>
            <a:r>
              <a:rPr lang="en-US" sz="3000" dirty="0"/>
              <a:t>, then, is a by-product of a pathogen’s need to transmit for reproduction!</a:t>
            </a:r>
          </a:p>
        </p:txBody>
      </p:sp>
    </p:spTree>
    <p:extLst>
      <p:ext uri="{BB962C8B-B14F-4D97-AF65-F5344CB8AC3E}">
        <p14:creationId xmlns:p14="http://schemas.microsoft.com/office/powerpoint/2010/main" val="39340811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5175" y="6326103"/>
            <a:ext cx="4098587" cy="523220"/>
          </a:xfrm>
          <a:prstGeom prst="rect">
            <a:avLst/>
          </a:prstGeom>
          <a:solidFill>
            <a:schemeClr val="bg1"/>
          </a:solidFill>
        </p:spPr>
        <p:txBody>
          <a:bodyPr wrap="square" rtlCol="0">
            <a:spAutoFit/>
          </a:bodyPr>
          <a:lstStyle/>
          <a:p>
            <a:r>
              <a:rPr lang="en-US" sz="1400" dirty="0" err="1">
                <a:cs typeface="Franklin Gothic Medium"/>
              </a:rPr>
              <a:t>Alizon</a:t>
            </a:r>
            <a:r>
              <a:rPr lang="en-US" sz="1400" dirty="0">
                <a:cs typeface="Franklin Gothic Medium"/>
              </a:rPr>
              <a:t> et al. 2008. </a:t>
            </a:r>
            <a:r>
              <a:rPr lang="en-US" sz="1400" i="1" dirty="0">
                <a:cs typeface="Franklin Gothic Medium"/>
              </a:rPr>
              <a:t>J Evolutionary Biology</a:t>
            </a:r>
          </a:p>
          <a:p>
            <a:r>
              <a:rPr lang="en-US" sz="1400" dirty="0">
                <a:cs typeface="Franklin Gothic Medium"/>
              </a:rPr>
              <a:t>Anderson and May 1982. </a:t>
            </a:r>
            <a:r>
              <a:rPr lang="en-US" sz="1400"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9E05DDDB-EFFE-D237-5038-C3B09F8E8F11}"/>
              </a:ext>
            </a:extLst>
          </p:cNvPr>
          <p:cNvGrpSpPr/>
          <p:nvPr/>
        </p:nvGrpSpPr>
        <p:grpSpPr>
          <a:xfrm>
            <a:off x="7961939" y="2843601"/>
            <a:ext cx="3686959" cy="2624506"/>
            <a:chOff x="5457041" y="2978639"/>
            <a:chExt cx="3686959" cy="2624506"/>
          </a:xfrm>
        </p:grpSpPr>
        <p:pic>
          <p:nvPicPr>
            <p:cNvPr id="18" name="Main graphic">
              <a:extLst>
                <a:ext uri="{FF2B5EF4-FFF2-40B4-BE49-F238E27FC236}">
                  <a16:creationId xmlns:a16="http://schemas.microsoft.com/office/drawing/2014/main" id="{7C7AB1EE-AF44-0DD4-892E-4BFC368BF842}"/>
                </a:ext>
              </a:extLst>
            </p:cNvPr>
            <p:cNvPicPr/>
            <p:nvPr/>
          </p:nvPicPr>
          <p:blipFill rotWithShape="1">
            <a:blip r:embed="rId12"/>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A09C47-AF8D-4243-C9F6-8055585DC11C}"/>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33" name="TextBox 32">
                  <a:extLst>
                    <a:ext uri="{FF2B5EF4-FFF2-40B4-BE49-F238E27FC236}">
                      <a16:creationId xmlns:a16="http://schemas.microsoft.com/office/drawing/2014/main" id="{99D11758-0BDF-AF4E-80E8-1FAF30E40636}"/>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13"/>
                  <a:stretch>
                    <a:fillRect l="-8571" r="-25714"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3AFB928-B325-ECC9-E906-124249732394}"/>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35" name="TextBox 34">
                  <a:extLst>
                    <a:ext uri="{FF2B5EF4-FFF2-40B4-BE49-F238E27FC236}">
                      <a16:creationId xmlns:a16="http://schemas.microsoft.com/office/drawing/2014/main" id="{BC50DEE0-90CB-C646-BA59-373868C06C5B}"/>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14"/>
                  <a:stretch>
                    <a:fillRect t="-8571" b="-25714"/>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12E691C2-AE17-8638-5189-D092ABCE19E5}"/>
              </a:ext>
            </a:extLst>
          </p:cNvPr>
          <p:cNvSpPr txBox="1"/>
          <p:nvPr/>
        </p:nvSpPr>
        <p:spPr>
          <a:xfrm>
            <a:off x="6910422" y="1713029"/>
            <a:ext cx="5330213" cy="1015663"/>
          </a:xfrm>
          <a:prstGeom prst="rect">
            <a:avLst/>
          </a:prstGeom>
          <a:noFill/>
        </p:spPr>
        <p:txBody>
          <a:bodyPr wrap="square">
            <a:spAutoFit/>
          </a:bodyPr>
          <a:lstStyle/>
          <a:p>
            <a:pPr algn="ctr"/>
            <a:r>
              <a:rPr lang="en-US" sz="3000" dirty="0"/>
              <a:t>As a result, we predict the evolution of “</a:t>
            </a:r>
            <a:r>
              <a:rPr lang="en-US" sz="3000" b="1" dirty="0">
                <a:solidFill>
                  <a:srgbClr val="C00000"/>
                </a:solidFill>
              </a:rPr>
              <a:t>optimal virulence</a:t>
            </a:r>
            <a:r>
              <a:rPr lang="en-US" sz="3000" dirty="0"/>
              <a:t>.”</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E8C7958-E03B-DD65-791F-48F3256753D0}"/>
                  </a:ext>
                </a:extLst>
              </p:cNvPr>
              <p:cNvSpPr/>
              <p:nvPr/>
            </p:nvSpPr>
            <p:spPr>
              <a:xfrm>
                <a:off x="5882042" y="5973832"/>
                <a:ext cx="3910193" cy="7331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1" i="1" dirty="0" smtClean="0">
                              <a:solidFill>
                                <a:srgbClr val="C00000"/>
                              </a:solidFill>
                              <a:latin typeface="Cambria Math" panose="02040503050406030204" pitchFamily="18" charset="0"/>
                              <a:sym typeface="Symbol" pitchFamily="2" charset="2"/>
                            </a:rPr>
                          </m:ctrlPr>
                        </m:sSubPr>
                        <m:e>
                          <m:r>
                            <a:rPr lang="en-US" sz="2000" b="1" dirty="0">
                              <a:solidFill>
                                <a:srgbClr val="C00000"/>
                              </a:solidFill>
                              <a:latin typeface="Cambria Math" panose="02040503050406030204" pitchFamily="18" charset="0"/>
                              <a:sym typeface="Symbol" pitchFamily="2" charset="2"/>
                            </a:rPr>
                            <m:t>𝐑</m:t>
                          </m:r>
                        </m:e>
                        <m:sub>
                          <m:r>
                            <a:rPr lang="en-US" sz="2000" b="1" dirty="0">
                              <a:solidFill>
                                <a:srgbClr val="C00000"/>
                              </a:solidFill>
                              <a:latin typeface="Cambria Math" panose="02040503050406030204" pitchFamily="18" charset="0"/>
                              <a:sym typeface="Symbol" pitchFamily="2" charset="2"/>
                            </a:rPr>
                            <m:t>𝟎</m:t>
                          </m:r>
                        </m:sub>
                      </m:sSub>
                      <m:r>
                        <a:rPr lang="en-US" sz="2000" b="1" dirty="0">
                          <a:latin typeface="Cambria Math" panose="02040503050406030204" pitchFamily="18" charset="0"/>
                          <a:sym typeface="Symbol" pitchFamily="2" charset="2"/>
                        </a:rPr>
                        <m:t>=</m:t>
                      </m:r>
                      <m:f>
                        <m:fPr>
                          <m:ctrlPr>
                            <a:rPr lang="en-US" sz="2000" b="1" i="1" dirty="0" smtClean="0">
                              <a:solidFill>
                                <a:schemeClr val="tx1"/>
                              </a:solidFill>
                              <a:latin typeface="Cambria Math" panose="02040503050406030204" pitchFamily="18" charset="0"/>
                              <a:sym typeface="Symbol" pitchFamily="2" charset="2"/>
                            </a:rPr>
                          </m:ctrlPr>
                        </m:fPr>
                        <m:num>
                          <m:r>
                            <a:rPr lang="en-US" sz="20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r>
                            <a:rPr lang="en-US" sz="2000" b="1" i="0"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 </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num>
                        <m:den>
                          <m:r>
                            <a:rPr lang="en-US" sz="2000" b="1" dirty="0">
                              <a:solidFill>
                                <a:schemeClr val="tx1"/>
                              </a:solidFill>
                              <a:latin typeface="Cambria Math" panose="02040503050406030204" pitchFamily="18" charset="0"/>
                              <a:ea typeface="Cambria Math" panose="02040503050406030204" pitchFamily="18" charset="0"/>
                              <a:sym typeface="Symbol" pitchFamily="2" charset="2"/>
                            </a:rPr>
                            <m:t>𝛄</m:t>
                          </m:r>
                          <m:r>
                            <a:rPr lang="en-US" sz="2000" b="1" i="0" dirty="0" smtClean="0">
                              <a:solidFill>
                                <a:schemeClr val="tx1"/>
                              </a:solidFill>
                              <a:latin typeface="Cambria Math" panose="02040503050406030204" pitchFamily="18" charset="0"/>
                              <a:ea typeface="Cambria Math" panose="02040503050406030204" pitchFamily="18" charset="0"/>
                              <a:sym typeface="Symbol" pitchFamily="2" charset="2"/>
                            </a:rPr>
                            <m:t>+ </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𝛍</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𝜶</m:t>
                          </m:r>
                          <m:r>
                            <a:rPr lang="en-US" sz="2000" b="1" dirty="0">
                              <a:highlight>
                                <a:srgbClr val="FFFF00"/>
                              </a:highlight>
                              <a:latin typeface="Cambria Math" panose="02040503050406030204" pitchFamily="18" charset="0"/>
                              <a:ea typeface="Cambria Math" panose="02040503050406030204" pitchFamily="18" charset="0"/>
                              <a:sym typeface="Symbol" pitchFamily="2" charset="2"/>
                            </a:rPr>
                            <m:t>(</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 </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a:highlight>
                                <a:srgbClr val="FFFF00"/>
                              </a:highlight>
                              <a:latin typeface="Cambria Math" panose="02040503050406030204" pitchFamily="18" charset="0"/>
                              <a:ea typeface="Cambria Math" panose="02040503050406030204" pitchFamily="18" charset="0"/>
                              <a:sym typeface="Symbol" pitchFamily="2" charset="2"/>
                            </a:rPr>
                            <m:t>)</m:t>
                          </m:r>
                        </m:den>
                      </m:f>
                    </m:oMath>
                  </m:oMathPara>
                </a14:m>
                <a:endParaRPr lang="en-US" sz="2000" b="1" dirty="0">
                  <a:ea typeface="Lucida Grande"/>
                  <a:cs typeface="Times New Roman"/>
                </a:endParaRPr>
              </a:p>
            </p:txBody>
          </p:sp>
        </mc:Choice>
        <mc:Fallback xmlns="">
          <p:sp>
            <p:nvSpPr>
              <p:cNvPr id="23" name="Rectangle 22">
                <a:extLst>
                  <a:ext uri="{FF2B5EF4-FFF2-40B4-BE49-F238E27FC236}">
                    <a16:creationId xmlns:a16="http://schemas.microsoft.com/office/drawing/2014/main" id="{2E8C7958-E03B-DD65-791F-48F3256753D0}"/>
                  </a:ext>
                </a:extLst>
              </p:cNvPr>
              <p:cNvSpPr>
                <a:spLocks noRot="1" noChangeAspect="1" noMove="1" noResize="1" noEditPoints="1" noAdjustHandles="1" noChangeArrowheads="1" noChangeShapeType="1" noTextEdit="1"/>
              </p:cNvSpPr>
              <p:nvPr/>
            </p:nvSpPr>
            <p:spPr>
              <a:xfrm>
                <a:off x="5882042" y="5973832"/>
                <a:ext cx="3910193" cy="733149"/>
              </a:xfrm>
              <a:prstGeom prst="rect">
                <a:avLst/>
              </a:prstGeom>
              <a:blipFill>
                <a:blip r:embed="rId15"/>
                <a:stretch>
                  <a:fillRect t="-1724" b="-12069"/>
                </a:stretch>
              </a:blipFill>
            </p:spPr>
            <p:txBody>
              <a:bodyPr/>
              <a:lstStyle/>
              <a:p>
                <a:r>
                  <a:rPr lang="en-US">
                    <a:noFill/>
                  </a:rPr>
                  <a:t> </a:t>
                </a:r>
              </a:p>
            </p:txBody>
          </p:sp>
        </mc:Fallback>
      </mc:AlternateContent>
      <p:sp>
        <p:nvSpPr>
          <p:cNvPr id="24" name="Right Brace 23">
            <a:extLst>
              <a:ext uri="{FF2B5EF4-FFF2-40B4-BE49-F238E27FC236}">
                <a16:creationId xmlns:a16="http://schemas.microsoft.com/office/drawing/2014/main" id="{451C7FB8-6DA6-587F-2595-348D1A7E5752}"/>
              </a:ext>
            </a:extLst>
          </p:cNvPr>
          <p:cNvSpPr/>
          <p:nvPr/>
        </p:nvSpPr>
        <p:spPr>
          <a:xfrm>
            <a:off x="9777116" y="5789627"/>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ysClr val="windowText" lastClr="000000"/>
              </a:solidFill>
            </a:endParaRPr>
          </a:p>
        </p:txBody>
      </p:sp>
      <p:sp>
        <p:nvSpPr>
          <p:cNvPr id="25" name="Rectangle 24">
            <a:extLst>
              <a:ext uri="{FF2B5EF4-FFF2-40B4-BE49-F238E27FC236}">
                <a16:creationId xmlns:a16="http://schemas.microsoft.com/office/drawing/2014/main" id="{3DF65740-B893-8C89-BE09-76AF086034DD}"/>
              </a:ext>
            </a:extLst>
          </p:cNvPr>
          <p:cNvSpPr/>
          <p:nvPr/>
        </p:nvSpPr>
        <p:spPr>
          <a:xfrm>
            <a:off x="9933345" y="5835793"/>
            <a:ext cx="2179377" cy="400110"/>
          </a:xfrm>
          <a:prstGeom prst="rect">
            <a:avLst/>
          </a:prstGeom>
        </p:spPr>
        <p:txBody>
          <a:bodyPr wrap="square">
            <a:spAutoFit/>
          </a:bodyPr>
          <a:lstStyle/>
          <a:p>
            <a:pPr algn="ctr"/>
            <a:r>
              <a:rPr lang="en-US" sz="2000" dirty="0"/>
              <a:t>infections created</a:t>
            </a:r>
          </a:p>
        </p:txBody>
      </p:sp>
      <p:sp>
        <p:nvSpPr>
          <p:cNvPr id="26" name="Rectangle 25">
            <a:extLst>
              <a:ext uri="{FF2B5EF4-FFF2-40B4-BE49-F238E27FC236}">
                <a16:creationId xmlns:a16="http://schemas.microsoft.com/office/drawing/2014/main" id="{12A0E5A5-1F75-6126-9D12-35645F438F0D}"/>
              </a:ext>
            </a:extLst>
          </p:cNvPr>
          <p:cNvSpPr/>
          <p:nvPr/>
        </p:nvSpPr>
        <p:spPr>
          <a:xfrm>
            <a:off x="9952231" y="6395295"/>
            <a:ext cx="1764706" cy="400110"/>
          </a:xfrm>
          <a:prstGeom prst="rect">
            <a:avLst/>
          </a:prstGeom>
        </p:spPr>
        <p:txBody>
          <a:bodyPr wrap="square">
            <a:spAutoFit/>
          </a:bodyPr>
          <a:lstStyle/>
          <a:p>
            <a:pPr algn="ctr"/>
            <a:r>
              <a:rPr lang="en-US" sz="2000" dirty="0"/>
              <a:t>infections lost</a:t>
            </a:r>
          </a:p>
        </p:txBody>
      </p:sp>
      <p:sp>
        <p:nvSpPr>
          <p:cNvPr id="27" name="Right Brace 26">
            <a:extLst>
              <a:ext uri="{FF2B5EF4-FFF2-40B4-BE49-F238E27FC236}">
                <a16:creationId xmlns:a16="http://schemas.microsoft.com/office/drawing/2014/main" id="{D8A9D428-5CAD-CA28-70BB-CFF1AF78A71B}"/>
              </a:ext>
            </a:extLst>
          </p:cNvPr>
          <p:cNvSpPr/>
          <p:nvPr/>
        </p:nvSpPr>
        <p:spPr>
          <a:xfrm>
            <a:off x="9790368" y="6339243"/>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40680650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5175" y="6326103"/>
            <a:ext cx="4098587" cy="523220"/>
          </a:xfrm>
          <a:prstGeom prst="rect">
            <a:avLst/>
          </a:prstGeom>
          <a:solidFill>
            <a:schemeClr val="bg1"/>
          </a:solidFill>
        </p:spPr>
        <p:txBody>
          <a:bodyPr wrap="square" rtlCol="0">
            <a:spAutoFit/>
          </a:bodyPr>
          <a:lstStyle/>
          <a:p>
            <a:r>
              <a:rPr lang="en-US" sz="1400" dirty="0" err="1">
                <a:cs typeface="Franklin Gothic Medium"/>
              </a:rPr>
              <a:t>Alizon</a:t>
            </a:r>
            <a:r>
              <a:rPr lang="en-US" sz="1400" dirty="0">
                <a:cs typeface="Franklin Gothic Medium"/>
              </a:rPr>
              <a:t> et al. 2008. </a:t>
            </a:r>
            <a:r>
              <a:rPr lang="en-US" sz="1400" i="1" dirty="0">
                <a:cs typeface="Franklin Gothic Medium"/>
              </a:rPr>
              <a:t>J Evolutionary Biology</a:t>
            </a:r>
          </a:p>
          <a:p>
            <a:r>
              <a:rPr lang="en-US" sz="1400" dirty="0">
                <a:cs typeface="Franklin Gothic Medium"/>
              </a:rPr>
              <a:t>Anderson and May 1982. </a:t>
            </a:r>
            <a:r>
              <a:rPr lang="en-US" sz="1400"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9E05DDDB-EFFE-D237-5038-C3B09F8E8F11}"/>
              </a:ext>
            </a:extLst>
          </p:cNvPr>
          <p:cNvGrpSpPr/>
          <p:nvPr/>
        </p:nvGrpSpPr>
        <p:grpSpPr>
          <a:xfrm>
            <a:off x="7961939" y="2843601"/>
            <a:ext cx="3686959" cy="2624506"/>
            <a:chOff x="5457041" y="2978639"/>
            <a:chExt cx="3686959" cy="2624506"/>
          </a:xfrm>
        </p:grpSpPr>
        <p:pic>
          <p:nvPicPr>
            <p:cNvPr id="18" name="Main graphic">
              <a:extLst>
                <a:ext uri="{FF2B5EF4-FFF2-40B4-BE49-F238E27FC236}">
                  <a16:creationId xmlns:a16="http://schemas.microsoft.com/office/drawing/2014/main" id="{7C7AB1EE-AF44-0DD4-892E-4BFC368BF842}"/>
                </a:ext>
              </a:extLst>
            </p:cNvPr>
            <p:cNvPicPr/>
            <p:nvPr/>
          </p:nvPicPr>
          <p:blipFill rotWithShape="1">
            <a:blip r:embed="rId12"/>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A09C47-AF8D-4243-C9F6-8055585DC11C}"/>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19" name="TextBox 18">
                  <a:extLst>
                    <a:ext uri="{FF2B5EF4-FFF2-40B4-BE49-F238E27FC236}">
                      <a16:creationId xmlns:a16="http://schemas.microsoft.com/office/drawing/2014/main" id="{CBA09C47-AF8D-4243-C9F6-8055585DC11C}"/>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13"/>
                  <a:stretch>
                    <a:fillRect l="-5714" r="-25714" b="-2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3AFB928-B325-ECC9-E906-124249732394}"/>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20" name="TextBox 19">
                  <a:extLst>
                    <a:ext uri="{FF2B5EF4-FFF2-40B4-BE49-F238E27FC236}">
                      <a16:creationId xmlns:a16="http://schemas.microsoft.com/office/drawing/2014/main" id="{33AFB928-B325-ECC9-E906-124249732394}"/>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14"/>
                  <a:stretch>
                    <a:fillRect t="-8571" b="-25714"/>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12E691C2-AE17-8638-5189-D092ABCE19E5}"/>
              </a:ext>
            </a:extLst>
          </p:cNvPr>
          <p:cNvSpPr txBox="1"/>
          <p:nvPr/>
        </p:nvSpPr>
        <p:spPr>
          <a:xfrm>
            <a:off x="6910422" y="1713029"/>
            <a:ext cx="5330213" cy="1015663"/>
          </a:xfrm>
          <a:prstGeom prst="rect">
            <a:avLst/>
          </a:prstGeom>
          <a:noFill/>
        </p:spPr>
        <p:txBody>
          <a:bodyPr wrap="square">
            <a:spAutoFit/>
          </a:bodyPr>
          <a:lstStyle/>
          <a:p>
            <a:pPr algn="ctr"/>
            <a:r>
              <a:rPr lang="en-US" sz="3000" dirty="0"/>
              <a:t>As a result, we predict the evolution of “</a:t>
            </a:r>
            <a:r>
              <a:rPr lang="en-US" sz="3000" b="1" dirty="0">
                <a:solidFill>
                  <a:srgbClr val="C00000"/>
                </a:solidFill>
              </a:rPr>
              <a:t>optimal virulence</a:t>
            </a:r>
            <a:r>
              <a:rPr lang="en-US" sz="3000" dirty="0"/>
              <a:t>.”</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E8C7958-E03B-DD65-791F-48F3256753D0}"/>
                  </a:ext>
                </a:extLst>
              </p:cNvPr>
              <p:cNvSpPr/>
              <p:nvPr/>
            </p:nvSpPr>
            <p:spPr>
              <a:xfrm>
                <a:off x="5882042" y="5973832"/>
                <a:ext cx="3910193" cy="7331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1" i="1" dirty="0" smtClean="0">
                              <a:solidFill>
                                <a:srgbClr val="C00000"/>
                              </a:solidFill>
                              <a:latin typeface="Cambria Math" panose="02040503050406030204" pitchFamily="18" charset="0"/>
                              <a:sym typeface="Symbol" pitchFamily="2" charset="2"/>
                            </a:rPr>
                          </m:ctrlPr>
                        </m:sSubPr>
                        <m:e>
                          <m:r>
                            <a:rPr lang="en-US" sz="2000" b="1" dirty="0">
                              <a:solidFill>
                                <a:srgbClr val="C00000"/>
                              </a:solidFill>
                              <a:latin typeface="Cambria Math" panose="02040503050406030204" pitchFamily="18" charset="0"/>
                              <a:sym typeface="Symbol" pitchFamily="2" charset="2"/>
                            </a:rPr>
                            <m:t>𝐑</m:t>
                          </m:r>
                        </m:e>
                        <m:sub>
                          <m:r>
                            <a:rPr lang="en-US" sz="2000" b="1" dirty="0">
                              <a:solidFill>
                                <a:srgbClr val="C00000"/>
                              </a:solidFill>
                              <a:latin typeface="Cambria Math" panose="02040503050406030204" pitchFamily="18" charset="0"/>
                              <a:sym typeface="Symbol" pitchFamily="2" charset="2"/>
                            </a:rPr>
                            <m:t>𝟎</m:t>
                          </m:r>
                        </m:sub>
                      </m:sSub>
                      <m:r>
                        <a:rPr lang="en-US" sz="2000" b="1" dirty="0">
                          <a:latin typeface="Cambria Math" panose="02040503050406030204" pitchFamily="18" charset="0"/>
                          <a:sym typeface="Symbol" pitchFamily="2" charset="2"/>
                        </a:rPr>
                        <m:t>=</m:t>
                      </m:r>
                      <m:f>
                        <m:fPr>
                          <m:ctrlPr>
                            <a:rPr lang="en-US" sz="2000" b="1" i="1" dirty="0" smtClean="0">
                              <a:solidFill>
                                <a:schemeClr val="tx1"/>
                              </a:solidFill>
                              <a:latin typeface="Cambria Math" panose="02040503050406030204" pitchFamily="18" charset="0"/>
                              <a:sym typeface="Symbol" pitchFamily="2" charset="2"/>
                            </a:rPr>
                          </m:ctrlPr>
                        </m:fPr>
                        <m:num>
                          <m:r>
                            <a:rPr lang="en-US" sz="20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r>
                            <a:rPr lang="en-US" sz="2000" b="1" i="0"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 </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num>
                        <m:den>
                          <m:r>
                            <a:rPr lang="en-US" sz="2000" b="1" dirty="0">
                              <a:solidFill>
                                <a:schemeClr val="tx1"/>
                              </a:solidFill>
                              <a:latin typeface="Cambria Math" panose="02040503050406030204" pitchFamily="18" charset="0"/>
                              <a:ea typeface="Cambria Math" panose="02040503050406030204" pitchFamily="18" charset="0"/>
                              <a:sym typeface="Symbol" pitchFamily="2" charset="2"/>
                            </a:rPr>
                            <m:t>𝛄</m:t>
                          </m:r>
                          <m:r>
                            <a:rPr lang="en-US" sz="2000" b="1" i="0" dirty="0" smtClean="0">
                              <a:solidFill>
                                <a:schemeClr val="tx1"/>
                              </a:solidFill>
                              <a:latin typeface="Cambria Math" panose="02040503050406030204" pitchFamily="18" charset="0"/>
                              <a:ea typeface="Cambria Math" panose="02040503050406030204" pitchFamily="18" charset="0"/>
                              <a:sym typeface="Symbol" pitchFamily="2" charset="2"/>
                            </a:rPr>
                            <m:t>+ </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𝛍</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𝜶</m:t>
                          </m:r>
                          <m:r>
                            <a:rPr lang="en-US" sz="2000" b="1" dirty="0">
                              <a:highlight>
                                <a:srgbClr val="FFFF00"/>
                              </a:highlight>
                              <a:latin typeface="Cambria Math" panose="02040503050406030204" pitchFamily="18" charset="0"/>
                              <a:ea typeface="Cambria Math" panose="02040503050406030204" pitchFamily="18" charset="0"/>
                              <a:sym typeface="Symbol" pitchFamily="2" charset="2"/>
                            </a:rPr>
                            <m:t>(</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 </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a:highlight>
                                <a:srgbClr val="FFFF00"/>
                              </a:highlight>
                              <a:latin typeface="Cambria Math" panose="02040503050406030204" pitchFamily="18" charset="0"/>
                              <a:ea typeface="Cambria Math" panose="02040503050406030204" pitchFamily="18" charset="0"/>
                              <a:sym typeface="Symbol" pitchFamily="2" charset="2"/>
                            </a:rPr>
                            <m:t>)</m:t>
                          </m:r>
                        </m:den>
                      </m:f>
                    </m:oMath>
                  </m:oMathPara>
                </a14:m>
                <a:endParaRPr lang="en-US" sz="2000" b="1" dirty="0">
                  <a:ea typeface="Lucida Grande"/>
                  <a:cs typeface="Times New Roman"/>
                </a:endParaRPr>
              </a:p>
            </p:txBody>
          </p:sp>
        </mc:Choice>
        <mc:Fallback xmlns="">
          <p:sp>
            <p:nvSpPr>
              <p:cNvPr id="23" name="Rectangle 22">
                <a:extLst>
                  <a:ext uri="{FF2B5EF4-FFF2-40B4-BE49-F238E27FC236}">
                    <a16:creationId xmlns:a16="http://schemas.microsoft.com/office/drawing/2014/main" id="{2E8C7958-E03B-DD65-791F-48F3256753D0}"/>
                  </a:ext>
                </a:extLst>
              </p:cNvPr>
              <p:cNvSpPr>
                <a:spLocks noRot="1" noChangeAspect="1" noMove="1" noResize="1" noEditPoints="1" noAdjustHandles="1" noChangeArrowheads="1" noChangeShapeType="1" noTextEdit="1"/>
              </p:cNvSpPr>
              <p:nvPr/>
            </p:nvSpPr>
            <p:spPr>
              <a:xfrm>
                <a:off x="5882042" y="5973832"/>
                <a:ext cx="3910193" cy="733149"/>
              </a:xfrm>
              <a:prstGeom prst="rect">
                <a:avLst/>
              </a:prstGeom>
              <a:blipFill>
                <a:blip r:embed="rId15"/>
                <a:stretch>
                  <a:fillRect t="-1724" b="-12069"/>
                </a:stretch>
              </a:blipFill>
            </p:spPr>
            <p:txBody>
              <a:bodyPr/>
              <a:lstStyle/>
              <a:p>
                <a:r>
                  <a:rPr lang="en-US">
                    <a:noFill/>
                  </a:rPr>
                  <a:t> </a:t>
                </a:r>
              </a:p>
            </p:txBody>
          </p:sp>
        </mc:Fallback>
      </mc:AlternateContent>
      <p:sp>
        <p:nvSpPr>
          <p:cNvPr id="24" name="Right Brace 23">
            <a:extLst>
              <a:ext uri="{FF2B5EF4-FFF2-40B4-BE49-F238E27FC236}">
                <a16:creationId xmlns:a16="http://schemas.microsoft.com/office/drawing/2014/main" id="{451C7FB8-6DA6-587F-2595-348D1A7E5752}"/>
              </a:ext>
            </a:extLst>
          </p:cNvPr>
          <p:cNvSpPr/>
          <p:nvPr/>
        </p:nvSpPr>
        <p:spPr>
          <a:xfrm>
            <a:off x="9777116" y="5789627"/>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ysClr val="windowText" lastClr="000000"/>
              </a:solidFill>
            </a:endParaRPr>
          </a:p>
        </p:txBody>
      </p:sp>
      <p:sp>
        <p:nvSpPr>
          <p:cNvPr id="25" name="Rectangle 24">
            <a:extLst>
              <a:ext uri="{FF2B5EF4-FFF2-40B4-BE49-F238E27FC236}">
                <a16:creationId xmlns:a16="http://schemas.microsoft.com/office/drawing/2014/main" id="{3DF65740-B893-8C89-BE09-76AF086034DD}"/>
              </a:ext>
            </a:extLst>
          </p:cNvPr>
          <p:cNvSpPr/>
          <p:nvPr/>
        </p:nvSpPr>
        <p:spPr>
          <a:xfrm>
            <a:off x="9933345" y="5835793"/>
            <a:ext cx="2179377" cy="400110"/>
          </a:xfrm>
          <a:prstGeom prst="rect">
            <a:avLst/>
          </a:prstGeom>
        </p:spPr>
        <p:txBody>
          <a:bodyPr wrap="square">
            <a:spAutoFit/>
          </a:bodyPr>
          <a:lstStyle/>
          <a:p>
            <a:pPr algn="ctr"/>
            <a:r>
              <a:rPr lang="en-US" sz="2000" dirty="0"/>
              <a:t>infections created</a:t>
            </a:r>
          </a:p>
        </p:txBody>
      </p:sp>
      <p:sp>
        <p:nvSpPr>
          <p:cNvPr id="26" name="Rectangle 25">
            <a:extLst>
              <a:ext uri="{FF2B5EF4-FFF2-40B4-BE49-F238E27FC236}">
                <a16:creationId xmlns:a16="http://schemas.microsoft.com/office/drawing/2014/main" id="{12A0E5A5-1F75-6126-9D12-35645F438F0D}"/>
              </a:ext>
            </a:extLst>
          </p:cNvPr>
          <p:cNvSpPr/>
          <p:nvPr/>
        </p:nvSpPr>
        <p:spPr>
          <a:xfrm>
            <a:off x="9952231" y="6395295"/>
            <a:ext cx="1764706" cy="400110"/>
          </a:xfrm>
          <a:prstGeom prst="rect">
            <a:avLst/>
          </a:prstGeom>
        </p:spPr>
        <p:txBody>
          <a:bodyPr wrap="square">
            <a:spAutoFit/>
          </a:bodyPr>
          <a:lstStyle/>
          <a:p>
            <a:pPr algn="ctr"/>
            <a:r>
              <a:rPr lang="en-US" sz="2000" dirty="0"/>
              <a:t>infections lost</a:t>
            </a:r>
          </a:p>
        </p:txBody>
      </p:sp>
      <p:sp>
        <p:nvSpPr>
          <p:cNvPr id="27" name="Right Brace 26">
            <a:extLst>
              <a:ext uri="{FF2B5EF4-FFF2-40B4-BE49-F238E27FC236}">
                <a16:creationId xmlns:a16="http://schemas.microsoft.com/office/drawing/2014/main" id="{D8A9D428-5CAD-CA28-70BB-CFF1AF78A71B}"/>
              </a:ext>
            </a:extLst>
          </p:cNvPr>
          <p:cNvSpPr/>
          <p:nvPr/>
        </p:nvSpPr>
        <p:spPr>
          <a:xfrm>
            <a:off x="9790368" y="6339243"/>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cxnSp>
        <p:nvCxnSpPr>
          <p:cNvPr id="15" name="Straight Arrow Connector 14">
            <a:extLst>
              <a:ext uri="{FF2B5EF4-FFF2-40B4-BE49-F238E27FC236}">
                <a16:creationId xmlns:a16="http://schemas.microsoft.com/office/drawing/2014/main" id="{CC40B5B2-E425-551F-7929-6E9B7FD283D1}"/>
              </a:ext>
            </a:extLst>
          </p:cNvPr>
          <p:cNvCxnSpPr>
            <a:cxnSpLocks/>
          </p:cNvCxnSpPr>
          <p:nvPr/>
        </p:nvCxnSpPr>
        <p:spPr>
          <a:xfrm>
            <a:off x="6580729" y="5849127"/>
            <a:ext cx="1087420" cy="7363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87C939B-EF78-043D-AADF-BBED597F0F24}"/>
              </a:ext>
            </a:extLst>
          </p:cNvPr>
          <p:cNvSpPr txBox="1">
            <a:spLocks/>
          </p:cNvSpPr>
          <p:nvPr/>
        </p:nvSpPr>
        <p:spPr>
          <a:xfrm>
            <a:off x="5346933" y="4380582"/>
            <a:ext cx="2783441" cy="8935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Note that originally Anderson and May (1982) represented this link to virus density as acting on the disease recovery rate, though it is now more commonly expressed as a function of virulence!</a:t>
            </a:r>
          </a:p>
        </p:txBody>
      </p:sp>
    </p:spTree>
    <p:extLst>
      <p:ext uri="{BB962C8B-B14F-4D97-AF65-F5344CB8AC3E}">
        <p14:creationId xmlns:p14="http://schemas.microsoft.com/office/powerpoint/2010/main" val="37956557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5F2C181-633F-8A4E-92C4-29A68AEF65BB}"/>
              </a:ext>
            </a:extLst>
          </p:cNvPr>
          <p:cNvSpPr txBox="1"/>
          <p:nvPr/>
        </p:nvSpPr>
        <p:spPr>
          <a:xfrm>
            <a:off x="0" y="6211669"/>
            <a:ext cx="7179013" cy="646331"/>
          </a:xfrm>
          <a:prstGeom prst="rect">
            <a:avLst/>
          </a:prstGeom>
          <a:solidFill>
            <a:schemeClr val="bg1"/>
          </a:solidFill>
        </p:spPr>
        <p:txBody>
          <a:bodyPr wrap="square" rtlCol="0">
            <a:spAutoFit/>
          </a:bodyPr>
          <a:lstStyle/>
          <a:p>
            <a:r>
              <a:rPr lang="en-US" dirty="0" err="1">
                <a:cs typeface="Franklin Gothic Medium"/>
              </a:rPr>
              <a:t>Guth</a:t>
            </a:r>
            <a:r>
              <a:rPr lang="en-US" dirty="0">
                <a:cs typeface="Franklin Gothic Medium"/>
              </a:rPr>
              <a:t> et al. 2019. </a:t>
            </a:r>
            <a:r>
              <a:rPr lang="en-US" i="1" dirty="0">
                <a:cs typeface="Franklin Gothic Medium"/>
              </a:rPr>
              <a:t>Phil Trans Roy Soc.</a:t>
            </a:r>
          </a:p>
          <a:p>
            <a:r>
              <a:rPr lang="en-US" dirty="0" err="1">
                <a:cs typeface="Franklin Gothic Medium"/>
              </a:rPr>
              <a:t>Guth</a:t>
            </a:r>
            <a:r>
              <a:rPr lang="en-US" dirty="0">
                <a:cs typeface="Franklin Gothic Medium"/>
              </a:rPr>
              <a:t> et al. 2022. </a:t>
            </a:r>
            <a:r>
              <a:rPr lang="en-US" i="1" dirty="0">
                <a:cs typeface="Franklin Gothic Medium"/>
              </a:rPr>
              <a:t>PNAS.</a:t>
            </a:r>
          </a:p>
        </p:txBody>
      </p:sp>
      <p:pic>
        <p:nvPicPr>
          <p:cNvPr id="6" name="Picture 5">
            <a:extLst>
              <a:ext uri="{FF2B5EF4-FFF2-40B4-BE49-F238E27FC236}">
                <a16:creationId xmlns:a16="http://schemas.microsoft.com/office/drawing/2014/main" id="{B310A175-8344-3C71-DBD3-CD5F337A454B}"/>
              </a:ext>
            </a:extLst>
          </p:cNvPr>
          <p:cNvPicPr>
            <a:picLocks noChangeAspect="1"/>
          </p:cNvPicPr>
          <p:nvPr/>
        </p:nvPicPr>
        <p:blipFill rotWithShape="1">
          <a:blip r:embed="rId3"/>
          <a:srcRect l="50367" t="53303" b="13566"/>
          <a:stretch/>
        </p:blipFill>
        <p:spPr>
          <a:xfrm>
            <a:off x="4458880" y="520603"/>
            <a:ext cx="7257320" cy="4844496"/>
          </a:xfrm>
          <a:prstGeom prst="rect">
            <a:avLst/>
          </a:prstGeom>
        </p:spPr>
      </p:pic>
      <p:sp>
        <p:nvSpPr>
          <p:cNvPr id="7" name="Content Placeholder 2">
            <a:extLst>
              <a:ext uri="{FF2B5EF4-FFF2-40B4-BE49-F238E27FC236}">
                <a16:creationId xmlns:a16="http://schemas.microsoft.com/office/drawing/2014/main" id="{14C0DAF8-D4F4-38E0-D2E3-D129609C42D4}"/>
              </a:ext>
            </a:extLst>
          </p:cNvPr>
          <p:cNvSpPr txBox="1">
            <a:spLocks/>
          </p:cNvSpPr>
          <p:nvPr/>
        </p:nvSpPr>
        <p:spPr>
          <a:xfrm>
            <a:off x="129112" y="164750"/>
            <a:ext cx="3490493" cy="354480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ct val="0"/>
              </a:spcBef>
              <a:spcAft>
                <a:spcPts val="600"/>
              </a:spcAft>
              <a:buNone/>
            </a:pPr>
            <a:r>
              <a:rPr lang="en-US" sz="3000" dirty="0">
                <a:solidFill>
                  <a:srgbClr val="000000"/>
                </a:solidFill>
                <a:ea typeface="+mj-ea"/>
                <a:cs typeface="+mj-cs"/>
              </a:rPr>
              <a:t>For zoonoses, </a:t>
            </a:r>
            <a:r>
              <a:rPr lang="en-US" sz="3000" b="1" dirty="0">
                <a:solidFill>
                  <a:srgbClr val="C00000"/>
                </a:solidFill>
                <a:ea typeface="+mj-ea"/>
                <a:cs typeface="+mj-cs"/>
              </a:rPr>
              <a:t>virulence and transmission tradeoff</a:t>
            </a:r>
            <a:r>
              <a:rPr lang="en-US" sz="3000" dirty="0">
                <a:solidFill>
                  <a:srgbClr val="000000"/>
                </a:solidFill>
                <a:ea typeface="+mj-ea"/>
                <a:cs typeface="+mj-cs"/>
              </a:rPr>
              <a:t> to result in total death burden.</a:t>
            </a:r>
            <a:endParaRPr lang="en-US" sz="3000" kern="1200" dirty="0">
              <a:solidFill>
                <a:srgbClr val="000000"/>
              </a:solidFill>
              <a:ea typeface="+mj-ea"/>
              <a:cs typeface="+mj-cs"/>
            </a:endParaRPr>
          </a:p>
        </p:txBody>
      </p:sp>
      <p:pic>
        <p:nvPicPr>
          <p:cNvPr id="10" name="Picture 9" descr="Chart, box and whisker chart&#10;&#10;Description automatically generated">
            <a:extLst>
              <a:ext uri="{FF2B5EF4-FFF2-40B4-BE49-F238E27FC236}">
                <a16:creationId xmlns:a16="http://schemas.microsoft.com/office/drawing/2014/main" id="{BD21EC44-E10C-2626-68D7-398F68706F58}"/>
              </a:ext>
            </a:extLst>
          </p:cNvPr>
          <p:cNvPicPr>
            <a:picLocks noChangeAspect="1"/>
          </p:cNvPicPr>
          <p:nvPr/>
        </p:nvPicPr>
        <p:blipFill rotWithShape="1">
          <a:blip r:embed="rId4"/>
          <a:srcRect l="35742" t="4829" r="52716" b="84991"/>
          <a:stretch/>
        </p:blipFill>
        <p:spPr>
          <a:xfrm>
            <a:off x="10254582" y="671906"/>
            <a:ext cx="1259662" cy="1086766"/>
          </a:xfrm>
          <a:prstGeom prst="rect">
            <a:avLst/>
          </a:prstGeom>
        </p:spPr>
      </p:pic>
    </p:spTree>
    <p:extLst>
      <p:ext uri="{BB962C8B-B14F-4D97-AF65-F5344CB8AC3E}">
        <p14:creationId xmlns:p14="http://schemas.microsoft.com/office/powerpoint/2010/main" val="3940065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5F2C181-633F-8A4E-92C4-29A68AEF65BB}"/>
              </a:ext>
            </a:extLst>
          </p:cNvPr>
          <p:cNvSpPr txBox="1"/>
          <p:nvPr/>
        </p:nvSpPr>
        <p:spPr>
          <a:xfrm>
            <a:off x="0" y="6211669"/>
            <a:ext cx="7179013" cy="646331"/>
          </a:xfrm>
          <a:prstGeom prst="rect">
            <a:avLst/>
          </a:prstGeom>
          <a:solidFill>
            <a:schemeClr val="bg1"/>
          </a:solidFill>
        </p:spPr>
        <p:txBody>
          <a:bodyPr wrap="square" rtlCol="0">
            <a:spAutoFit/>
          </a:bodyPr>
          <a:lstStyle/>
          <a:p>
            <a:r>
              <a:rPr lang="en-US" dirty="0" err="1">
                <a:cs typeface="Franklin Gothic Medium"/>
              </a:rPr>
              <a:t>Guth</a:t>
            </a:r>
            <a:r>
              <a:rPr lang="en-US" dirty="0">
                <a:cs typeface="Franklin Gothic Medium"/>
              </a:rPr>
              <a:t> et al. 2019. </a:t>
            </a:r>
            <a:r>
              <a:rPr lang="en-US" i="1" dirty="0">
                <a:cs typeface="Franklin Gothic Medium"/>
              </a:rPr>
              <a:t>Phil Trans Roy Soc.</a:t>
            </a:r>
          </a:p>
          <a:p>
            <a:r>
              <a:rPr lang="en-US" dirty="0" err="1">
                <a:cs typeface="Franklin Gothic Medium"/>
              </a:rPr>
              <a:t>Guth</a:t>
            </a:r>
            <a:r>
              <a:rPr lang="en-US" dirty="0">
                <a:cs typeface="Franklin Gothic Medium"/>
              </a:rPr>
              <a:t> et al. 2022. </a:t>
            </a:r>
            <a:r>
              <a:rPr lang="en-US" i="1" dirty="0">
                <a:cs typeface="Franklin Gothic Medium"/>
              </a:rPr>
              <a:t>PNAS.</a:t>
            </a:r>
          </a:p>
        </p:txBody>
      </p:sp>
      <p:pic>
        <p:nvPicPr>
          <p:cNvPr id="3" name="Picture 2">
            <a:extLst>
              <a:ext uri="{FF2B5EF4-FFF2-40B4-BE49-F238E27FC236}">
                <a16:creationId xmlns:a16="http://schemas.microsoft.com/office/drawing/2014/main" id="{D23A5276-0CEE-7883-8B99-695559DD278C}"/>
              </a:ext>
            </a:extLst>
          </p:cNvPr>
          <p:cNvPicPr>
            <a:picLocks noChangeAspect="1"/>
          </p:cNvPicPr>
          <p:nvPr/>
        </p:nvPicPr>
        <p:blipFill rotWithShape="1">
          <a:blip r:embed="rId3"/>
          <a:srcRect l="50367" t="53303" b="13566"/>
          <a:stretch/>
        </p:blipFill>
        <p:spPr>
          <a:xfrm>
            <a:off x="4458880" y="520603"/>
            <a:ext cx="7257320" cy="4844496"/>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34BB3419-9029-9AD4-6157-3DC7EAF14357}"/>
              </a:ext>
            </a:extLst>
          </p:cNvPr>
          <p:cNvPicPr>
            <a:picLocks noChangeAspect="1"/>
          </p:cNvPicPr>
          <p:nvPr/>
        </p:nvPicPr>
        <p:blipFill rotWithShape="1">
          <a:blip r:embed="rId4"/>
          <a:srcRect l="35742" t="4829" r="52716" b="84991"/>
          <a:stretch/>
        </p:blipFill>
        <p:spPr>
          <a:xfrm>
            <a:off x="10254582" y="671906"/>
            <a:ext cx="1259662" cy="1086766"/>
          </a:xfrm>
          <a:prstGeom prst="rect">
            <a:avLst/>
          </a:prstGeom>
        </p:spPr>
      </p:pic>
      <p:sp>
        <p:nvSpPr>
          <p:cNvPr id="10" name="Rectangle 9">
            <a:extLst>
              <a:ext uri="{FF2B5EF4-FFF2-40B4-BE49-F238E27FC236}">
                <a16:creationId xmlns:a16="http://schemas.microsoft.com/office/drawing/2014/main" id="{349769BA-6D73-2D8E-175B-5AEDEDD1C6E6}"/>
              </a:ext>
            </a:extLst>
          </p:cNvPr>
          <p:cNvSpPr/>
          <p:nvPr/>
        </p:nvSpPr>
        <p:spPr>
          <a:xfrm>
            <a:off x="9863847" y="2029564"/>
            <a:ext cx="1650397" cy="1044377"/>
          </a:xfrm>
          <a:prstGeom prst="rect">
            <a:avLst/>
          </a:prstGeom>
          <a:solidFill>
            <a:srgbClr val="FFFF00">
              <a:alpha val="4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A5478F-934A-F729-C289-74D1F30893AC}"/>
              </a:ext>
            </a:extLst>
          </p:cNvPr>
          <p:cNvSpPr/>
          <p:nvPr/>
        </p:nvSpPr>
        <p:spPr>
          <a:xfrm>
            <a:off x="5719864" y="625538"/>
            <a:ext cx="2704290" cy="2020386"/>
          </a:xfrm>
          <a:prstGeom prst="rect">
            <a:avLst/>
          </a:prstGeom>
          <a:solidFill>
            <a:srgbClr val="FFFF00">
              <a:alpha val="4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988673E5-6A3E-F6ED-8B31-9B486146D4FB}"/>
              </a:ext>
            </a:extLst>
          </p:cNvPr>
          <p:cNvSpPr txBox="1">
            <a:spLocks/>
          </p:cNvSpPr>
          <p:nvPr/>
        </p:nvSpPr>
        <p:spPr>
          <a:xfrm>
            <a:off x="129112" y="164750"/>
            <a:ext cx="3490493" cy="354480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ct val="0"/>
              </a:spcBef>
              <a:spcAft>
                <a:spcPts val="600"/>
              </a:spcAft>
              <a:buNone/>
            </a:pPr>
            <a:r>
              <a:rPr lang="en-US" sz="3000" dirty="0">
                <a:solidFill>
                  <a:srgbClr val="000000"/>
                </a:solidFill>
                <a:ea typeface="+mj-ea"/>
                <a:cs typeface="+mj-cs"/>
              </a:rPr>
              <a:t>For zoonoses, </a:t>
            </a:r>
            <a:r>
              <a:rPr lang="en-US" sz="3000" b="1" dirty="0">
                <a:solidFill>
                  <a:srgbClr val="C00000"/>
                </a:solidFill>
                <a:ea typeface="+mj-ea"/>
                <a:cs typeface="+mj-cs"/>
              </a:rPr>
              <a:t>virulence and transmission tradeoff</a:t>
            </a:r>
            <a:r>
              <a:rPr lang="en-US" sz="3000" dirty="0">
                <a:solidFill>
                  <a:srgbClr val="000000"/>
                </a:solidFill>
                <a:ea typeface="+mj-ea"/>
                <a:cs typeface="+mj-cs"/>
              </a:rPr>
              <a:t> to result in total death burden.</a:t>
            </a:r>
            <a:endParaRPr lang="en-US" sz="3000" kern="1200" dirty="0">
              <a:solidFill>
                <a:srgbClr val="000000"/>
              </a:solidFill>
              <a:ea typeface="+mj-ea"/>
              <a:cs typeface="+mj-cs"/>
            </a:endParaRPr>
          </a:p>
        </p:txBody>
      </p:sp>
    </p:spTree>
    <p:extLst>
      <p:ext uri="{BB962C8B-B14F-4D97-AF65-F5344CB8AC3E}">
        <p14:creationId xmlns:p14="http://schemas.microsoft.com/office/powerpoint/2010/main" val="562786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5426211-AE32-2FA5-7A0C-0C015630CAB8}"/>
              </a:ext>
            </a:extLst>
          </p:cNvPr>
          <p:cNvSpPr/>
          <p:nvPr/>
        </p:nvSpPr>
        <p:spPr>
          <a:xfrm>
            <a:off x="406079" y="1033943"/>
            <a:ext cx="11565371" cy="582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3598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217F20F-ABAA-29AF-56D9-E6761F0FB03A}"/>
              </a:ext>
            </a:extLst>
          </p:cNvPr>
          <p:cNvSpPr/>
          <p:nvPr/>
        </p:nvSpPr>
        <p:spPr>
          <a:xfrm>
            <a:off x="406079" y="3803374"/>
            <a:ext cx="4352927" cy="3054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99735DE-F699-AF89-32AF-20A8D3A2FB7D}"/>
              </a:ext>
            </a:extLst>
          </p:cNvPr>
          <p:cNvSpPr/>
          <p:nvPr/>
        </p:nvSpPr>
        <p:spPr>
          <a:xfrm>
            <a:off x="201847" y="3803374"/>
            <a:ext cx="7802466" cy="715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8705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3242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2098482" y="365125"/>
            <a:ext cx="7995036" cy="1325563"/>
          </a:xfrm>
        </p:spPr>
        <p:txBody>
          <a:bodyPr>
            <a:noAutofit/>
          </a:bodyPr>
          <a:lstStyle/>
          <a:p>
            <a:pPr algn="ctr"/>
            <a:r>
              <a:rPr lang="en-US" sz="3000" dirty="0">
                <a:latin typeface="Calibri" panose="020F0502020204030204" pitchFamily="34" charset="0"/>
                <a:cs typeface="Calibri" panose="020F0502020204030204" pitchFamily="34" charset="0"/>
              </a:rPr>
              <a:t>Myxoma virus evolved to</a:t>
            </a:r>
            <a:r>
              <a:rPr lang="en-US" sz="3000" b="1" dirty="0">
                <a:solidFill>
                  <a:srgbClr val="C00000"/>
                </a:solidFill>
                <a:latin typeface="Calibri" panose="020F0502020204030204" pitchFamily="34" charset="0"/>
                <a:cs typeface="Calibri" panose="020F0502020204030204" pitchFamily="34" charset="0"/>
              </a:rPr>
              <a:t> intermediate virulence</a:t>
            </a:r>
            <a:r>
              <a:rPr lang="en-US" sz="3000" dirty="0">
                <a:latin typeface="Calibri" panose="020F0502020204030204" pitchFamily="34" charset="0"/>
                <a:cs typeface="Calibri" panose="020F0502020204030204" pitchFamily="34" charset="0"/>
              </a:rPr>
              <a:t> in just a single year.</a:t>
            </a:r>
          </a:p>
        </p:txBody>
      </p:sp>
      <p:pic>
        <p:nvPicPr>
          <p:cNvPr id="8" name="Picture 7" descr="Table&#10;&#10;Description automatically generated">
            <a:extLst>
              <a:ext uri="{FF2B5EF4-FFF2-40B4-BE49-F238E27FC236}">
                <a16:creationId xmlns:a16="http://schemas.microsoft.com/office/drawing/2014/main" id="{C017F7EC-9B80-2DEA-9659-BAC03BA357DE}"/>
              </a:ext>
            </a:extLst>
          </p:cNvPr>
          <p:cNvPicPr>
            <a:picLocks noChangeAspect="1"/>
          </p:cNvPicPr>
          <p:nvPr/>
        </p:nvPicPr>
        <p:blipFill>
          <a:blip r:embed="rId3"/>
          <a:stretch>
            <a:fillRect/>
          </a:stretch>
        </p:blipFill>
        <p:spPr>
          <a:xfrm>
            <a:off x="1595561" y="1690688"/>
            <a:ext cx="8497957" cy="4572000"/>
          </a:xfrm>
          <a:prstGeom prst="rect">
            <a:avLst/>
          </a:prstGeom>
        </p:spPr>
      </p:pic>
      <p:sp>
        <p:nvSpPr>
          <p:cNvPr id="9" name="TextBox 8">
            <a:extLst>
              <a:ext uri="{FF2B5EF4-FFF2-40B4-BE49-F238E27FC236}">
                <a16:creationId xmlns:a16="http://schemas.microsoft.com/office/drawing/2014/main" id="{90EB09C8-E404-704E-0C7F-165C02985CB6}"/>
              </a:ext>
            </a:extLst>
          </p:cNvPr>
          <p:cNvSpPr txBox="1"/>
          <p:nvPr/>
        </p:nvSpPr>
        <p:spPr>
          <a:xfrm>
            <a:off x="9265920" y="6473726"/>
            <a:ext cx="2926080" cy="369332"/>
          </a:xfrm>
          <a:prstGeom prst="rect">
            <a:avLst/>
          </a:prstGeom>
          <a:solidFill>
            <a:schemeClr val="bg1"/>
          </a:solidFill>
        </p:spPr>
        <p:txBody>
          <a:bodyPr wrap="square" rtlCol="0">
            <a:spAutoFit/>
          </a:bodyPr>
          <a:lstStyle/>
          <a:p>
            <a:r>
              <a:rPr lang="en-US" dirty="0" err="1">
                <a:cs typeface="Franklin Gothic Medium"/>
              </a:rPr>
              <a:t>Fenner</a:t>
            </a:r>
            <a:r>
              <a:rPr lang="en-US" dirty="0">
                <a:cs typeface="Franklin Gothic Medium"/>
              </a:rPr>
              <a:t> 1983. </a:t>
            </a:r>
            <a:r>
              <a:rPr lang="en-US" i="1" dirty="0">
                <a:cs typeface="Franklin Gothic Medium"/>
              </a:rPr>
              <a:t>Proc Roy Soc B</a:t>
            </a:r>
          </a:p>
        </p:txBody>
      </p:sp>
      <p:sp>
        <p:nvSpPr>
          <p:cNvPr id="2" name="Rectangle 1">
            <a:extLst>
              <a:ext uri="{FF2B5EF4-FFF2-40B4-BE49-F238E27FC236}">
                <a16:creationId xmlns:a16="http://schemas.microsoft.com/office/drawing/2014/main" id="{CCA78F90-7B99-4440-8A47-850176905F43}"/>
              </a:ext>
            </a:extLst>
          </p:cNvPr>
          <p:cNvSpPr/>
          <p:nvPr/>
        </p:nvSpPr>
        <p:spPr>
          <a:xfrm>
            <a:off x="1595561" y="2425149"/>
            <a:ext cx="7137622" cy="503582"/>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CEFEFBF-1CFD-650C-2D5C-B9511F4E696E}"/>
              </a:ext>
            </a:extLst>
          </p:cNvPr>
          <p:cNvSpPr/>
          <p:nvPr/>
        </p:nvSpPr>
        <p:spPr>
          <a:xfrm>
            <a:off x="1595561" y="3451157"/>
            <a:ext cx="7137622" cy="251791"/>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901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0D8175B7-9E47-4603-8CDC-C1600CD47D06}"/>
                  </a:ext>
                </a:extLst>
              </p:cNvPr>
              <p:cNvGraphicFramePr>
                <a:graphicFrameLocks noGrp="1"/>
              </p:cNvGraphicFramePr>
              <p:nvPr>
                <p:ph idx="1"/>
              </p:nvPr>
            </p:nvGraphicFramePr>
            <p:xfrm>
              <a:off x="0" y="139148"/>
              <a:ext cx="12192000" cy="6718852"/>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0D8175B7-9E47-4603-8CDC-C1600CD47D06}"/>
                  </a:ext>
                </a:extLst>
              </p:cNvPr>
              <p:cNvPicPr>
                <a:picLocks noGrp="1" noRot="1" noChangeAspect="1" noMove="1" noResize="1" noEditPoints="1" noAdjustHandles="1" noChangeArrowheads="1" noChangeShapeType="1"/>
              </p:cNvPicPr>
              <p:nvPr/>
            </p:nvPicPr>
            <p:blipFill>
              <a:blip r:embed="rId4"/>
              <a:stretch>
                <a:fillRect/>
              </a:stretch>
            </p:blipFill>
            <p:spPr>
              <a:xfrm>
                <a:off x="0" y="139148"/>
                <a:ext cx="12192000" cy="6718852"/>
              </a:xfrm>
              <a:prstGeom prst="rect">
                <a:avLst/>
              </a:prstGeom>
            </p:spPr>
          </p:pic>
        </mc:Fallback>
      </mc:AlternateContent>
    </p:spTree>
    <p:extLst>
      <p:ext uri="{BB962C8B-B14F-4D97-AF65-F5344CB8AC3E}">
        <p14:creationId xmlns:p14="http://schemas.microsoft.com/office/powerpoint/2010/main" val="20676818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a:extLst>
              <a:ext uri="{FF2B5EF4-FFF2-40B4-BE49-F238E27FC236}">
                <a16:creationId xmlns:a16="http://schemas.microsoft.com/office/drawing/2014/main" id="{919FA9B2-06FE-87EC-61C8-D25C99A6E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07" y="1296770"/>
            <a:ext cx="4510694" cy="37654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2FC9DEE-E0B4-097C-B2F8-E8E280EE5A09}"/>
              </a:ext>
            </a:extLst>
          </p:cNvPr>
          <p:cNvSpPr txBox="1"/>
          <p:nvPr/>
        </p:nvSpPr>
        <p:spPr>
          <a:xfrm>
            <a:off x="274320" y="5062219"/>
            <a:ext cx="2651760" cy="1477328"/>
          </a:xfrm>
          <a:prstGeom prst="rect">
            <a:avLst/>
          </a:prstGeom>
          <a:solidFill>
            <a:schemeClr val="bg1"/>
          </a:solidFill>
        </p:spPr>
        <p:txBody>
          <a:bodyPr wrap="square" rtlCol="0">
            <a:spAutoFit/>
          </a:bodyPr>
          <a:lstStyle/>
          <a:p>
            <a:r>
              <a:rPr lang="en-US" b="0" i="0" dirty="0">
                <a:solidFill>
                  <a:srgbClr val="202122"/>
                </a:solidFill>
                <a:effectLst/>
              </a:rPr>
              <a:t>Rabbits around a waterhole in the myxomatosis trial site on </a:t>
            </a:r>
            <a:r>
              <a:rPr lang="en-US" b="0" i="0" dirty="0" err="1">
                <a:solidFill>
                  <a:srgbClr val="202122"/>
                </a:solidFill>
                <a:effectLst/>
              </a:rPr>
              <a:t>Wardang</a:t>
            </a:r>
            <a:r>
              <a:rPr lang="en-US" b="0" i="0" dirty="0">
                <a:solidFill>
                  <a:srgbClr val="202122"/>
                </a:solidFill>
                <a:effectLst/>
              </a:rPr>
              <a:t> Island, Australia, 1938</a:t>
            </a:r>
            <a:endParaRPr lang="en-US" i="1" dirty="0">
              <a:cs typeface="Franklin Gothic Medium"/>
            </a:endParaRPr>
          </a:p>
        </p:txBody>
      </p:sp>
      <p:sp>
        <p:nvSpPr>
          <p:cNvPr id="5" name="Title 5">
            <a:extLst>
              <a:ext uri="{FF2B5EF4-FFF2-40B4-BE49-F238E27FC236}">
                <a16:creationId xmlns:a16="http://schemas.microsoft.com/office/drawing/2014/main" id="{39F591D3-FCF0-A99A-9DCD-A4DD7A57FE50}"/>
              </a:ext>
            </a:extLst>
          </p:cNvPr>
          <p:cNvSpPr>
            <a:spLocks noGrp="1"/>
          </p:cNvSpPr>
          <p:nvPr>
            <p:ph type="title"/>
          </p:nvPr>
        </p:nvSpPr>
        <p:spPr>
          <a:xfrm>
            <a:off x="609600" y="153090"/>
            <a:ext cx="10972800" cy="1325563"/>
          </a:xfrm>
        </p:spPr>
        <p:txBody>
          <a:bodyPr>
            <a:noAutofit/>
          </a:bodyPr>
          <a:lstStyle/>
          <a:p>
            <a:pPr algn="ctr"/>
            <a:r>
              <a:rPr lang="en-US" sz="3000" dirty="0">
                <a:latin typeface="Calibri" panose="020F0502020204030204" pitchFamily="34" charset="0"/>
                <a:cs typeface="Calibri" panose="020F0502020204030204" pitchFamily="34" charset="0"/>
              </a:rPr>
              <a:t>For Myxoma virus, </a:t>
            </a:r>
            <a:r>
              <a:rPr lang="en-US" sz="3000" b="1" dirty="0">
                <a:solidFill>
                  <a:srgbClr val="C00000"/>
                </a:solidFill>
                <a:latin typeface="Calibri" panose="020F0502020204030204" pitchFamily="34" charset="0"/>
                <a:cs typeface="Calibri" panose="020F0502020204030204" pitchFamily="34" charset="0"/>
              </a:rPr>
              <a:t>intermediate virulence evolution </a:t>
            </a:r>
            <a:r>
              <a:rPr lang="en-US" sz="3000" dirty="0">
                <a:latin typeface="Calibri" panose="020F0502020204030204" pitchFamily="34" charset="0"/>
                <a:cs typeface="Calibri" panose="020F0502020204030204" pitchFamily="34" charset="0"/>
              </a:rPr>
              <a:t>resulted from </a:t>
            </a:r>
            <a:r>
              <a:rPr lang="en-US" sz="3000" b="1" dirty="0">
                <a:solidFill>
                  <a:srgbClr val="C00000"/>
                </a:solidFill>
                <a:latin typeface="Calibri" panose="020F0502020204030204" pitchFamily="34" charset="0"/>
                <a:cs typeface="Calibri" panose="020F0502020204030204" pitchFamily="34" charset="0"/>
              </a:rPr>
              <a:t>optimization of the tradeoffs between virulence and transmission</a:t>
            </a:r>
            <a:r>
              <a:rPr lang="en-US" sz="3000" dirty="0">
                <a:latin typeface="Calibri" panose="020F0502020204030204" pitchFamily="34" charset="0"/>
                <a:cs typeface="Calibri" panose="020F0502020204030204" pitchFamily="34" charset="0"/>
              </a:rPr>
              <a:t>.</a:t>
            </a:r>
          </a:p>
        </p:txBody>
      </p:sp>
      <p:pic>
        <p:nvPicPr>
          <p:cNvPr id="4" name="Picture 3" descr="Chart, histogram&#10;&#10;Description automatically generated">
            <a:extLst>
              <a:ext uri="{FF2B5EF4-FFF2-40B4-BE49-F238E27FC236}">
                <a16:creationId xmlns:a16="http://schemas.microsoft.com/office/drawing/2014/main" id="{CB1D8014-EA1B-10D6-5716-613004181307}"/>
              </a:ext>
            </a:extLst>
          </p:cNvPr>
          <p:cNvPicPr>
            <a:picLocks noChangeAspect="1"/>
          </p:cNvPicPr>
          <p:nvPr/>
        </p:nvPicPr>
        <p:blipFill>
          <a:blip r:embed="rId4"/>
          <a:stretch>
            <a:fillRect/>
          </a:stretch>
        </p:blipFill>
        <p:spPr>
          <a:xfrm>
            <a:off x="5829300" y="1504950"/>
            <a:ext cx="5753100" cy="3848100"/>
          </a:xfrm>
          <a:prstGeom prst="rect">
            <a:avLst/>
          </a:prstGeom>
        </p:spPr>
      </p:pic>
      <p:sp>
        <p:nvSpPr>
          <p:cNvPr id="6" name="TextBox 5">
            <a:extLst>
              <a:ext uri="{FF2B5EF4-FFF2-40B4-BE49-F238E27FC236}">
                <a16:creationId xmlns:a16="http://schemas.microsoft.com/office/drawing/2014/main" id="{BEC7F34B-1239-2AA3-6C92-0AF8B897E96F}"/>
              </a:ext>
            </a:extLst>
          </p:cNvPr>
          <p:cNvSpPr txBox="1"/>
          <p:nvPr/>
        </p:nvSpPr>
        <p:spPr>
          <a:xfrm>
            <a:off x="6639338" y="6211669"/>
            <a:ext cx="5552662" cy="646331"/>
          </a:xfrm>
          <a:prstGeom prst="rect">
            <a:avLst/>
          </a:prstGeom>
          <a:solidFill>
            <a:schemeClr val="bg1"/>
          </a:solidFill>
        </p:spPr>
        <p:txBody>
          <a:bodyPr wrap="square" rtlCol="0">
            <a:spAutoFit/>
          </a:bodyPr>
          <a:lstStyle/>
          <a:p>
            <a:pPr algn="r"/>
            <a:r>
              <a:rPr lang="en-US" dirty="0">
                <a:cs typeface="Franklin Gothic Medium"/>
              </a:rPr>
              <a:t>Dwyer, Levin, and </a:t>
            </a:r>
            <a:r>
              <a:rPr lang="en-US" dirty="0" err="1">
                <a:cs typeface="Franklin Gothic Medium"/>
              </a:rPr>
              <a:t>Buttel</a:t>
            </a:r>
            <a:r>
              <a:rPr lang="en-US" dirty="0">
                <a:cs typeface="Franklin Gothic Medium"/>
              </a:rPr>
              <a:t>. 1990. </a:t>
            </a:r>
          </a:p>
          <a:p>
            <a:pPr algn="r"/>
            <a:r>
              <a:rPr lang="en-US" i="1" dirty="0">
                <a:cs typeface="Franklin Gothic Medium"/>
              </a:rPr>
              <a:t>Ecological Monographs.</a:t>
            </a:r>
          </a:p>
        </p:txBody>
      </p:sp>
      <p:pic>
        <p:nvPicPr>
          <p:cNvPr id="8" name="Picture 7" descr="Text&#10;&#10;Description automatically generated">
            <a:extLst>
              <a:ext uri="{FF2B5EF4-FFF2-40B4-BE49-F238E27FC236}">
                <a16:creationId xmlns:a16="http://schemas.microsoft.com/office/drawing/2014/main" id="{57530223-5224-8050-1476-2F108B03E4D0}"/>
              </a:ext>
            </a:extLst>
          </p:cNvPr>
          <p:cNvPicPr>
            <a:picLocks noChangeAspect="1"/>
          </p:cNvPicPr>
          <p:nvPr/>
        </p:nvPicPr>
        <p:blipFill rotWithShape="1">
          <a:blip r:embed="rId5"/>
          <a:srcRect l="13843" t="21480" r="5339"/>
          <a:stretch/>
        </p:blipFill>
        <p:spPr>
          <a:xfrm>
            <a:off x="5763040" y="5487802"/>
            <a:ext cx="3454659" cy="1370198"/>
          </a:xfrm>
          <a:prstGeom prst="rect">
            <a:avLst/>
          </a:prstGeom>
        </p:spPr>
      </p:pic>
      <p:cxnSp>
        <p:nvCxnSpPr>
          <p:cNvPr id="9" name="Straight Arrow Connector 8">
            <a:extLst>
              <a:ext uri="{FF2B5EF4-FFF2-40B4-BE49-F238E27FC236}">
                <a16:creationId xmlns:a16="http://schemas.microsoft.com/office/drawing/2014/main" id="{D4647779-46E6-287C-AAA5-68C67F30612B}"/>
              </a:ext>
            </a:extLst>
          </p:cNvPr>
          <p:cNvCxnSpPr>
            <a:cxnSpLocks/>
          </p:cNvCxnSpPr>
          <p:nvPr/>
        </p:nvCxnSpPr>
        <p:spPr>
          <a:xfrm flipV="1">
            <a:off x="5963480" y="3852986"/>
            <a:ext cx="152748" cy="440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2BDAFCC7-85C2-A686-CA29-80B1D919A82B}"/>
              </a:ext>
            </a:extLst>
          </p:cNvPr>
          <p:cNvSpPr txBox="1">
            <a:spLocks/>
          </p:cNvSpPr>
          <p:nvPr/>
        </p:nvSpPr>
        <p:spPr>
          <a:xfrm>
            <a:off x="4838289" y="3985096"/>
            <a:ext cx="1513844" cy="1581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Cumulative transmission function, similar to R</a:t>
            </a:r>
            <a:r>
              <a:rPr lang="en-US" sz="1800" baseline="-25000" dirty="0">
                <a:latin typeface="+mn-lt"/>
              </a:rPr>
              <a:t>0</a:t>
            </a:r>
          </a:p>
        </p:txBody>
      </p:sp>
    </p:spTree>
    <p:extLst>
      <p:ext uri="{BB962C8B-B14F-4D97-AF65-F5344CB8AC3E}">
        <p14:creationId xmlns:p14="http://schemas.microsoft.com/office/powerpoint/2010/main" val="15655621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0B2EB-F642-10F4-16B7-378D82B2CBB2}"/>
              </a:ext>
            </a:extLst>
          </p:cNvPr>
          <p:cNvSpPr>
            <a:spLocks noGrp="1"/>
          </p:cNvSpPr>
          <p:nvPr>
            <p:ph type="title"/>
          </p:nvPr>
        </p:nvSpPr>
        <p:spPr>
          <a:xfrm>
            <a:off x="371060" y="0"/>
            <a:ext cx="11449880" cy="1325563"/>
          </a:xfrm>
        </p:spPr>
        <p:txBody>
          <a:bodyPr>
            <a:normAutofit/>
          </a:bodyPr>
          <a:lstStyle/>
          <a:p>
            <a:r>
              <a:rPr lang="en-US" sz="3000" dirty="0">
                <a:latin typeface="+mn-lt"/>
              </a:rPr>
              <a:t>Another classic </a:t>
            </a:r>
            <a:r>
              <a:rPr lang="en-US" sz="3000" b="1" dirty="0">
                <a:solidFill>
                  <a:srgbClr val="C00000"/>
                </a:solidFill>
                <a:latin typeface="+mn-lt"/>
              </a:rPr>
              <a:t>transmission-virulence tradeoff:</a:t>
            </a:r>
            <a:r>
              <a:rPr lang="en-US" sz="3000" dirty="0">
                <a:latin typeface="+mn-lt"/>
              </a:rPr>
              <a:t> </a:t>
            </a:r>
            <a:br>
              <a:rPr lang="en-US" sz="3000" dirty="0">
                <a:latin typeface="+mn-lt"/>
              </a:rPr>
            </a:br>
            <a:r>
              <a:rPr lang="en-US" sz="3000" dirty="0">
                <a:latin typeface="+mn-lt"/>
              </a:rPr>
              <a:t>parasites of monarch butterflies</a:t>
            </a:r>
          </a:p>
        </p:txBody>
      </p:sp>
      <p:pic>
        <p:nvPicPr>
          <p:cNvPr id="5" name="Content Placeholder 4" descr="Chart, line chart&#10;&#10;Description automatically generated">
            <a:extLst>
              <a:ext uri="{FF2B5EF4-FFF2-40B4-BE49-F238E27FC236}">
                <a16:creationId xmlns:a16="http://schemas.microsoft.com/office/drawing/2014/main" id="{EF187663-4253-27FA-89FD-AB4B2B272E4A}"/>
              </a:ext>
            </a:extLst>
          </p:cNvPr>
          <p:cNvPicPr>
            <a:picLocks noGrp="1" noChangeAspect="1"/>
          </p:cNvPicPr>
          <p:nvPr>
            <p:ph idx="1"/>
          </p:nvPr>
        </p:nvPicPr>
        <p:blipFill rotWithShape="1">
          <a:blip r:embed="rId3"/>
          <a:srcRect r="2707"/>
          <a:stretch/>
        </p:blipFill>
        <p:spPr>
          <a:xfrm>
            <a:off x="371060" y="2879475"/>
            <a:ext cx="8096542" cy="3541203"/>
          </a:xfrm>
        </p:spPr>
      </p:pic>
      <p:pic>
        <p:nvPicPr>
          <p:cNvPr id="8" name="Picture 7" descr="A close up of a bug&#10;&#10;Description automatically generated with low confidence">
            <a:extLst>
              <a:ext uri="{FF2B5EF4-FFF2-40B4-BE49-F238E27FC236}">
                <a16:creationId xmlns:a16="http://schemas.microsoft.com/office/drawing/2014/main" id="{D152420B-EB7D-100B-6048-F8F79EE58E6D}"/>
              </a:ext>
            </a:extLst>
          </p:cNvPr>
          <p:cNvPicPr>
            <a:picLocks noChangeAspect="1"/>
          </p:cNvPicPr>
          <p:nvPr/>
        </p:nvPicPr>
        <p:blipFill>
          <a:blip r:embed="rId4"/>
          <a:stretch>
            <a:fillRect/>
          </a:stretch>
        </p:blipFill>
        <p:spPr>
          <a:xfrm>
            <a:off x="8586870" y="776288"/>
            <a:ext cx="3480569" cy="5032375"/>
          </a:xfrm>
          <a:prstGeom prst="rect">
            <a:avLst/>
          </a:prstGeom>
          <a:ln>
            <a:noFill/>
          </a:ln>
          <a:effectLst>
            <a:softEdge rad="112500"/>
          </a:effectLst>
        </p:spPr>
      </p:pic>
      <p:sp>
        <p:nvSpPr>
          <p:cNvPr id="9" name="Content Placeholder 2">
            <a:extLst>
              <a:ext uri="{FF2B5EF4-FFF2-40B4-BE49-F238E27FC236}">
                <a16:creationId xmlns:a16="http://schemas.microsoft.com/office/drawing/2014/main" id="{1AC5C6C5-1E3A-1B0D-BF24-17D957B78EA3}"/>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Monarch butterflies infected with the protozoan parasite, </a:t>
            </a:r>
            <a:r>
              <a:rPr lang="en-US" sz="2200" i="1" dirty="0" err="1"/>
              <a:t>Ophryocystis</a:t>
            </a:r>
            <a:r>
              <a:rPr lang="en-US" sz="2200" i="1" dirty="0"/>
              <a:t> </a:t>
            </a:r>
            <a:r>
              <a:rPr lang="en-US" sz="2200" i="1" dirty="0" err="1"/>
              <a:t>elektroscirrha</a:t>
            </a:r>
            <a:r>
              <a:rPr lang="en-US" sz="2200" dirty="0"/>
              <a:t>, demonstrate reduced emergence and mating probabilities at higher parasite spore load (</a:t>
            </a:r>
            <a:r>
              <a:rPr lang="en-US" sz="2200" b="1" dirty="0">
                <a:solidFill>
                  <a:srgbClr val="C00000"/>
                </a:solidFill>
              </a:rPr>
              <a:t>virulence</a:t>
            </a:r>
            <a:r>
              <a:rPr lang="en-US" sz="2200" dirty="0"/>
              <a:t>). </a:t>
            </a:r>
          </a:p>
        </p:txBody>
      </p:sp>
      <p:sp>
        <p:nvSpPr>
          <p:cNvPr id="10" name="Rectangle 9">
            <a:extLst>
              <a:ext uri="{FF2B5EF4-FFF2-40B4-BE49-F238E27FC236}">
                <a16:creationId xmlns:a16="http://schemas.microsoft.com/office/drawing/2014/main" id="{D5F21C0F-ECE6-77E2-FB6D-EA224C128CA0}"/>
              </a:ext>
            </a:extLst>
          </p:cNvPr>
          <p:cNvSpPr/>
          <p:nvPr/>
        </p:nvSpPr>
        <p:spPr>
          <a:xfrm>
            <a:off x="371060" y="2879475"/>
            <a:ext cx="357810" cy="54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E88102-33C9-3465-1A70-20D74579A0BD}"/>
              </a:ext>
            </a:extLst>
          </p:cNvPr>
          <p:cNvSpPr/>
          <p:nvPr/>
        </p:nvSpPr>
        <p:spPr>
          <a:xfrm>
            <a:off x="4644886" y="2742825"/>
            <a:ext cx="357810" cy="54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A161D03-E485-A101-A722-6130C6A4AD39}"/>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spTree>
    <p:extLst>
      <p:ext uri="{BB962C8B-B14F-4D97-AF65-F5344CB8AC3E}">
        <p14:creationId xmlns:p14="http://schemas.microsoft.com/office/powerpoint/2010/main" val="33417888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9CD30A7-3551-7B26-2C3C-0DBFC308050F}"/>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lumMod val="75000"/>
                  </a:schemeClr>
                </a:solidFill>
              </a:rPr>
              <a:t>Monarch butterflies infected with the protozoan parasite, </a:t>
            </a:r>
            <a:r>
              <a:rPr lang="en-US" sz="2200" i="1" dirty="0" err="1">
                <a:solidFill>
                  <a:schemeClr val="bg1">
                    <a:lumMod val="75000"/>
                  </a:schemeClr>
                </a:solidFill>
              </a:rPr>
              <a:t>Ophryocystis</a:t>
            </a:r>
            <a:r>
              <a:rPr lang="en-US" sz="2200" i="1" dirty="0">
                <a:solidFill>
                  <a:schemeClr val="bg1">
                    <a:lumMod val="75000"/>
                  </a:schemeClr>
                </a:solidFill>
              </a:rPr>
              <a:t> </a:t>
            </a:r>
            <a:r>
              <a:rPr lang="en-US" sz="2200" i="1" dirty="0" err="1">
                <a:solidFill>
                  <a:schemeClr val="bg1">
                    <a:lumMod val="75000"/>
                  </a:schemeClr>
                </a:solidFill>
              </a:rPr>
              <a:t>elektroscirrha</a:t>
            </a:r>
            <a:r>
              <a:rPr lang="en-US" sz="2200" dirty="0">
                <a:solidFill>
                  <a:schemeClr val="bg1">
                    <a:lumMod val="75000"/>
                  </a:schemeClr>
                </a:solidFill>
              </a:rPr>
              <a:t>, demonstrate reduced emergence and mating probabilities at higher parasite spore load (</a:t>
            </a:r>
            <a:r>
              <a:rPr lang="en-US" sz="2200" b="1" dirty="0">
                <a:solidFill>
                  <a:schemeClr val="bg1">
                    <a:lumMod val="75000"/>
                  </a:schemeClr>
                </a:solidFill>
              </a:rPr>
              <a:t>virulence</a:t>
            </a:r>
            <a:r>
              <a:rPr lang="en-US" sz="2200" dirty="0">
                <a:solidFill>
                  <a:schemeClr val="bg1">
                    <a:lumMod val="75000"/>
                  </a:schemeClr>
                </a:solidFill>
              </a:rPr>
              <a:t>). </a:t>
            </a:r>
          </a:p>
          <a:p>
            <a:r>
              <a:rPr lang="en-US" sz="2200" dirty="0"/>
              <a:t>On the flip side, higher parasite loads also led to increased </a:t>
            </a:r>
            <a:r>
              <a:rPr lang="en-US" sz="2200" b="1" dirty="0">
                <a:solidFill>
                  <a:srgbClr val="C00000"/>
                </a:solidFill>
              </a:rPr>
              <a:t>transmission</a:t>
            </a:r>
            <a:r>
              <a:rPr lang="en-US" sz="2200" dirty="0"/>
              <a:t> through higher proportions of monarch eggs that acquired spores and higher numbers of parasites per egg and milkweed leaf, which increased the probability of infection.</a:t>
            </a:r>
          </a:p>
        </p:txBody>
      </p:sp>
      <p:pic>
        <p:nvPicPr>
          <p:cNvPr id="10" name="Picture 9" descr="Chart, scatter chart&#10;&#10;Description automatically generated">
            <a:extLst>
              <a:ext uri="{FF2B5EF4-FFF2-40B4-BE49-F238E27FC236}">
                <a16:creationId xmlns:a16="http://schemas.microsoft.com/office/drawing/2014/main" id="{5E697EFC-F446-3263-8F8E-6A468935118A}"/>
              </a:ext>
            </a:extLst>
          </p:cNvPr>
          <p:cNvPicPr>
            <a:picLocks noChangeAspect="1"/>
          </p:cNvPicPr>
          <p:nvPr/>
        </p:nvPicPr>
        <p:blipFill rotWithShape="1">
          <a:blip r:embed="rId3"/>
          <a:srcRect r="50764" b="5080"/>
          <a:stretch/>
        </p:blipFill>
        <p:spPr>
          <a:xfrm>
            <a:off x="124561" y="3804262"/>
            <a:ext cx="3111217" cy="2807193"/>
          </a:xfrm>
          <a:prstGeom prst="rect">
            <a:avLst/>
          </a:prstGeom>
        </p:spPr>
      </p:pic>
      <p:pic>
        <p:nvPicPr>
          <p:cNvPr id="12" name="Picture 11" descr="Chart, scatter chart&#10;&#10;Description automatically generated">
            <a:extLst>
              <a:ext uri="{FF2B5EF4-FFF2-40B4-BE49-F238E27FC236}">
                <a16:creationId xmlns:a16="http://schemas.microsoft.com/office/drawing/2014/main" id="{D0C25A9B-EFC2-25CF-7B09-C5BE3D769813}"/>
              </a:ext>
            </a:extLst>
          </p:cNvPr>
          <p:cNvPicPr>
            <a:picLocks noChangeAspect="1"/>
          </p:cNvPicPr>
          <p:nvPr/>
        </p:nvPicPr>
        <p:blipFill>
          <a:blip r:embed="rId4"/>
          <a:stretch>
            <a:fillRect/>
          </a:stretch>
        </p:blipFill>
        <p:spPr>
          <a:xfrm>
            <a:off x="3024017" y="3753123"/>
            <a:ext cx="2909896" cy="2807194"/>
          </a:xfrm>
          <a:prstGeom prst="rect">
            <a:avLst/>
          </a:prstGeom>
        </p:spPr>
      </p:pic>
      <p:pic>
        <p:nvPicPr>
          <p:cNvPr id="14" name="Picture 13" descr="Chart, scatter chart&#10;&#10;Description automatically generated">
            <a:extLst>
              <a:ext uri="{FF2B5EF4-FFF2-40B4-BE49-F238E27FC236}">
                <a16:creationId xmlns:a16="http://schemas.microsoft.com/office/drawing/2014/main" id="{10AFACEA-BD15-EF79-8BD8-BE7CCDAAEA36}"/>
              </a:ext>
            </a:extLst>
          </p:cNvPr>
          <p:cNvPicPr>
            <a:picLocks noChangeAspect="1"/>
          </p:cNvPicPr>
          <p:nvPr/>
        </p:nvPicPr>
        <p:blipFill>
          <a:blip r:embed="rId5"/>
          <a:stretch>
            <a:fillRect/>
          </a:stretch>
        </p:blipFill>
        <p:spPr>
          <a:xfrm>
            <a:off x="5858568" y="3753123"/>
            <a:ext cx="2781311" cy="2858332"/>
          </a:xfrm>
          <a:prstGeom prst="rect">
            <a:avLst/>
          </a:prstGeom>
        </p:spPr>
      </p:pic>
      <p:pic>
        <p:nvPicPr>
          <p:cNvPr id="15" name="Picture 14" descr="A close up of a bug&#10;&#10;Description automatically generated with low confidence">
            <a:extLst>
              <a:ext uri="{FF2B5EF4-FFF2-40B4-BE49-F238E27FC236}">
                <a16:creationId xmlns:a16="http://schemas.microsoft.com/office/drawing/2014/main" id="{178F3912-ED6C-B14A-4A80-03FDD31D591D}"/>
              </a:ext>
            </a:extLst>
          </p:cNvPr>
          <p:cNvPicPr>
            <a:picLocks noChangeAspect="1"/>
          </p:cNvPicPr>
          <p:nvPr/>
        </p:nvPicPr>
        <p:blipFill>
          <a:blip r:embed="rId6"/>
          <a:stretch>
            <a:fillRect/>
          </a:stretch>
        </p:blipFill>
        <p:spPr>
          <a:xfrm>
            <a:off x="8586870" y="776288"/>
            <a:ext cx="3480569" cy="5032375"/>
          </a:xfrm>
          <a:prstGeom prst="rect">
            <a:avLst/>
          </a:prstGeom>
          <a:ln>
            <a:noFill/>
          </a:ln>
          <a:effectLst>
            <a:softEdge rad="112500"/>
          </a:effectLst>
        </p:spPr>
      </p:pic>
      <p:sp>
        <p:nvSpPr>
          <p:cNvPr id="16" name="TextBox 15">
            <a:extLst>
              <a:ext uri="{FF2B5EF4-FFF2-40B4-BE49-F238E27FC236}">
                <a16:creationId xmlns:a16="http://schemas.microsoft.com/office/drawing/2014/main" id="{13288899-C04D-A1A1-2184-F7B9A2F2D88E}"/>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sp>
        <p:nvSpPr>
          <p:cNvPr id="19" name="Title 1">
            <a:extLst>
              <a:ext uri="{FF2B5EF4-FFF2-40B4-BE49-F238E27FC236}">
                <a16:creationId xmlns:a16="http://schemas.microsoft.com/office/drawing/2014/main" id="{3062FEAD-20CE-7F91-EF62-F15F95C0FEAC}"/>
              </a:ext>
            </a:extLst>
          </p:cNvPr>
          <p:cNvSpPr txBox="1">
            <a:spLocks/>
          </p:cNvSpPr>
          <p:nvPr/>
        </p:nvSpPr>
        <p:spPr>
          <a:xfrm>
            <a:off x="371060" y="0"/>
            <a:ext cx="11449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latin typeface="+mn-lt"/>
              </a:rPr>
              <a:t>Another classic </a:t>
            </a:r>
            <a:r>
              <a:rPr lang="en-US" sz="3000" b="1">
                <a:solidFill>
                  <a:srgbClr val="C00000"/>
                </a:solidFill>
                <a:latin typeface="+mn-lt"/>
              </a:rPr>
              <a:t>transmission-virulence tradeoff:</a:t>
            </a:r>
            <a:r>
              <a:rPr lang="en-US" sz="3000">
                <a:latin typeface="+mn-lt"/>
              </a:rPr>
              <a:t> </a:t>
            </a:r>
            <a:br>
              <a:rPr lang="en-US" sz="3000">
                <a:latin typeface="+mn-lt"/>
              </a:rPr>
            </a:br>
            <a:r>
              <a:rPr lang="en-US" sz="3000">
                <a:latin typeface="+mn-lt"/>
              </a:rPr>
              <a:t>parasites of monarch butterflies</a:t>
            </a:r>
            <a:endParaRPr lang="en-US" sz="3000" dirty="0">
              <a:latin typeface="+mn-lt"/>
            </a:endParaRPr>
          </a:p>
        </p:txBody>
      </p:sp>
    </p:spTree>
    <p:extLst>
      <p:ext uri="{BB962C8B-B14F-4D97-AF65-F5344CB8AC3E}">
        <p14:creationId xmlns:p14="http://schemas.microsoft.com/office/powerpoint/2010/main" val="27599437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9CD30A7-3551-7B26-2C3C-0DBFC308050F}"/>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lumMod val="75000"/>
                  </a:schemeClr>
                </a:solidFill>
              </a:rPr>
              <a:t>Monarch butterflies infected with the protozoan parasite, </a:t>
            </a:r>
            <a:r>
              <a:rPr lang="en-US" sz="2200" i="1" dirty="0" err="1">
                <a:solidFill>
                  <a:schemeClr val="bg1">
                    <a:lumMod val="75000"/>
                  </a:schemeClr>
                </a:solidFill>
              </a:rPr>
              <a:t>Ophryocystis</a:t>
            </a:r>
            <a:r>
              <a:rPr lang="en-US" sz="2200" i="1" dirty="0">
                <a:solidFill>
                  <a:schemeClr val="bg1">
                    <a:lumMod val="75000"/>
                  </a:schemeClr>
                </a:solidFill>
              </a:rPr>
              <a:t> </a:t>
            </a:r>
            <a:r>
              <a:rPr lang="en-US" sz="2200" i="1" dirty="0" err="1">
                <a:solidFill>
                  <a:schemeClr val="bg1">
                    <a:lumMod val="75000"/>
                  </a:schemeClr>
                </a:solidFill>
              </a:rPr>
              <a:t>elektroscirrha</a:t>
            </a:r>
            <a:r>
              <a:rPr lang="en-US" sz="2200" dirty="0">
                <a:solidFill>
                  <a:schemeClr val="bg1">
                    <a:lumMod val="75000"/>
                  </a:schemeClr>
                </a:solidFill>
              </a:rPr>
              <a:t>, demonstrate reduced emergence and mating probabilities at higher parasite spore load (</a:t>
            </a:r>
            <a:r>
              <a:rPr lang="en-US" sz="2200" b="1" dirty="0">
                <a:solidFill>
                  <a:schemeClr val="bg1">
                    <a:lumMod val="75000"/>
                  </a:schemeClr>
                </a:solidFill>
              </a:rPr>
              <a:t>virulence</a:t>
            </a:r>
            <a:r>
              <a:rPr lang="en-US" sz="2200" dirty="0">
                <a:solidFill>
                  <a:schemeClr val="bg1">
                    <a:lumMod val="75000"/>
                  </a:schemeClr>
                </a:solidFill>
              </a:rPr>
              <a:t>). </a:t>
            </a:r>
          </a:p>
          <a:p>
            <a:r>
              <a:rPr lang="en-US" sz="2200" dirty="0">
                <a:solidFill>
                  <a:schemeClr val="bg1">
                    <a:lumMod val="75000"/>
                  </a:schemeClr>
                </a:solidFill>
              </a:rPr>
              <a:t>On the flip side, higher parasite loads also led to increased </a:t>
            </a:r>
            <a:r>
              <a:rPr lang="en-US" sz="2200" b="1" dirty="0">
                <a:solidFill>
                  <a:schemeClr val="bg1">
                    <a:lumMod val="75000"/>
                  </a:schemeClr>
                </a:solidFill>
              </a:rPr>
              <a:t>transmission</a:t>
            </a:r>
            <a:r>
              <a:rPr lang="en-US" sz="2200" dirty="0">
                <a:solidFill>
                  <a:schemeClr val="bg1">
                    <a:lumMod val="75000"/>
                  </a:schemeClr>
                </a:solidFill>
              </a:rPr>
              <a:t> through higher proportions of monarch eggs that acquired spores and higher numbers of parasites per egg and milkweed leaf, which increased the probability of infection.</a:t>
            </a:r>
          </a:p>
          <a:p>
            <a:r>
              <a:rPr lang="en-US" sz="2200" b="1" dirty="0">
                <a:solidFill>
                  <a:srgbClr val="C00000"/>
                </a:solidFill>
              </a:rPr>
              <a:t>Parasite fitness is calculated to be maximized at intermediate spore load.</a:t>
            </a:r>
          </a:p>
        </p:txBody>
      </p:sp>
      <p:pic>
        <p:nvPicPr>
          <p:cNvPr id="15" name="Picture 14" descr="A close up of a bug&#10;&#10;Description automatically generated with low confidence">
            <a:extLst>
              <a:ext uri="{FF2B5EF4-FFF2-40B4-BE49-F238E27FC236}">
                <a16:creationId xmlns:a16="http://schemas.microsoft.com/office/drawing/2014/main" id="{178F3912-ED6C-B14A-4A80-03FDD31D591D}"/>
              </a:ext>
            </a:extLst>
          </p:cNvPr>
          <p:cNvPicPr>
            <a:picLocks noChangeAspect="1"/>
          </p:cNvPicPr>
          <p:nvPr/>
        </p:nvPicPr>
        <p:blipFill>
          <a:blip r:embed="rId3"/>
          <a:stretch>
            <a:fillRect/>
          </a:stretch>
        </p:blipFill>
        <p:spPr>
          <a:xfrm>
            <a:off x="8586870" y="776288"/>
            <a:ext cx="3480569" cy="5032375"/>
          </a:xfrm>
          <a:prstGeom prst="rect">
            <a:avLst/>
          </a:prstGeom>
          <a:ln>
            <a:noFill/>
          </a:ln>
          <a:effectLst>
            <a:softEdge rad="112500"/>
          </a:effectLst>
        </p:spPr>
      </p:pic>
      <p:sp>
        <p:nvSpPr>
          <p:cNvPr id="16" name="TextBox 15">
            <a:extLst>
              <a:ext uri="{FF2B5EF4-FFF2-40B4-BE49-F238E27FC236}">
                <a16:creationId xmlns:a16="http://schemas.microsoft.com/office/drawing/2014/main" id="{13288899-C04D-A1A1-2184-F7B9A2F2D88E}"/>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grpSp>
        <p:nvGrpSpPr>
          <p:cNvPr id="3" name="Group 2">
            <a:extLst>
              <a:ext uri="{FF2B5EF4-FFF2-40B4-BE49-F238E27FC236}">
                <a16:creationId xmlns:a16="http://schemas.microsoft.com/office/drawing/2014/main" id="{A3B73783-152E-266C-72B2-1A7EB5669A6D}"/>
              </a:ext>
            </a:extLst>
          </p:cNvPr>
          <p:cNvGrpSpPr/>
          <p:nvPr/>
        </p:nvGrpSpPr>
        <p:grpSpPr>
          <a:xfrm>
            <a:off x="2695119" y="4057037"/>
            <a:ext cx="3686959" cy="2624506"/>
            <a:chOff x="5457041" y="2978639"/>
            <a:chExt cx="3686959" cy="2624506"/>
          </a:xfrm>
        </p:grpSpPr>
        <p:pic>
          <p:nvPicPr>
            <p:cNvPr id="4" name="Main graphic">
              <a:extLst>
                <a:ext uri="{FF2B5EF4-FFF2-40B4-BE49-F238E27FC236}">
                  <a16:creationId xmlns:a16="http://schemas.microsoft.com/office/drawing/2014/main" id="{8B76DB6A-FF7B-AC5E-C06F-29EF536EA92C}"/>
                </a:ext>
              </a:extLst>
            </p:cNvPr>
            <p:cNvPicPr/>
            <p:nvPr/>
          </p:nvPicPr>
          <p:blipFill rotWithShape="1">
            <a:blip r:embed="rId4"/>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35BA3C0-F5BD-BEE6-BA04-2A67F76E2CD8}"/>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5" name="TextBox 4">
                  <a:extLst>
                    <a:ext uri="{FF2B5EF4-FFF2-40B4-BE49-F238E27FC236}">
                      <a16:creationId xmlns:a16="http://schemas.microsoft.com/office/drawing/2014/main" id="{B35BA3C0-F5BD-BEE6-BA04-2A67F76E2CD8}"/>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5"/>
                  <a:stretch>
                    <a:fillRect l="-8571" r="-22857"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0BB59E-EA67-F279-681B-290C00FC7EC8}"/>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6" name="TextBox 5">
                  <a:extLst>
                    <a:ext uri="{FF2B5EF4-FFF2-40B4-BE49-F238E27FC236}">
                      <a16:creationId xmlns:a16="http://schemas.microsoft.com/office/drawing/2014/main" id="{840BB59E-EA67-F279-681B-290C00FC7EC8}"/>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6"/>
                  <a:stretch>
                    <a:fillRect t="-8571" b="-25714"/>
                  </a:stretch>
                </a:blipFill>
              </p:spPr>
              <p:txBody>
                <a:bodyPr/>
                <a:lstStyle/>
                <a:p>
                  <a:r>
                    <a:rPr lang="en-US">
                      <a:noFill/>
                    </a:rPr>
                    <a:t> </a:t>
                  </a:r>
                </a:p>
              </p:txBody>
            </p:sp>
          </mc:Fallback>
        </mc:AlternateContent>
      </p:grpSp>
      <p:sp>
        <p:nvSpPr>
          <p:cNvPr id="11" name="Title 1">
            <a:extLst>
              <a:ext uri="{FF2B5EF4-FFF2-40B4-BE49-F238E27FC236}">
                <a16:creationId xmlns:a16="http://schemas.microsoft.com/office/drawing/2014/main" id="{04304486-205B-D95A-51DB-BACA341DA99E}"/>
              </a:ext>
            </a:extLst>
          </p:cNvPr>
          <p:cNvSpPr>
            <a:spLocks noGrp="1"/>
          </p:cNvSpPr>
          <p:nvPr>
            <p:ph type="title"/>
          </p:nvPr>
        </p:nvSpPr>
        <p:spPr>
          <a:xfrm>
            <a:off x="371060" y="0"/>
            <a:ext cx="11449880" cy="1325563"/>
          </a:xfrm>
        </p:spPr>
        <p:txBody>
          <a:bodyPr>
            <a:normAutofit/>
          </a:bodyPr>
          <a:lstStyle/>
          <a:p>
            <a:r>
              <a:rPr lang="en-US" sz="3000" dirty="0">
                <a:latin typeface="+mn-lt"/>
              </a:rPr>
              <a:t>Another classic </a:t>
            </a:r>
            <a:r>
              <a:rPr lang="en-US" sz="3000" b="1" dirty="0">
                <a:solidFill>
                  <a:srgbClr val="C00000"/>
                </a:solidFill>
                <a:latin typeface="+mn-lt"/>
              </a:rPr>
              <a:t>transmission-virulence tradeoff:</a:t>
            </a:r>
            <a:r>
              <a:rPr lang="en-US" sz="3000" dirty="0">
                <a:latin typeface="+mn-lt"/>
              </a:rPr>
              <a:t> </a:t>
            </a:r>
            <a:br>
              <a:rPr lang="en-US" sz="3000" dirty="0">
                <a:latin typeface="+mn-lt"/>
              </a:rPr>
            </a:br>
            <a:r>
              <a:rPr lang="en-US" sz="3000" dirty="0">
                <a:latin typeface="+mn-lt"/>
              </a:rPr>
              <a:t>parasites of monarch butterflies</a:t>
            </a:r>
          </a:p>
        </p:txBody>
      </p:sp>
    </p:spTree>
    <p:extLst>
      <p:ext uri="{BB962C8B-B14F-4D97-AF65-F5344CB8AC3E}">
        <p14:creationId xmlns:p14="http://schemas.microsoft.com/office/powerpoint/2010/main" val="39266181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(e.g. fitness effects on reproduction vs. adult mortality)</a:t>
            </a:r>
          </a:p>
          <a:p>
            <a:pPr lvl="1"/>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1855305"/>
            <a:ext cx="10672171" cy="4465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57457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85188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highlight>
                  <a:srgbClr val="FFFF00"/>
                </a:highlight>
              </a:rPr>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10244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87626" y="0"/>
            <a:ext cx="10515600" cy="1325563"/>
          </a:xfrm>
        </p:spPr>
        <p:txBody>
          <a:bodyPr>
            <a:normAutofit/>
          </a:bodyPr>
          <a:lstStyle/>
          <a:p>
            <a:pPr lvl="2"/>
            <a:r>
              <a:rPr lang="en-US" sz="3000" dirty="0">
                <a:latin typeface="Calibri" panose="020F0502020204030204" pitchFamily="34" charset="0"/>
                <a:cs typeface="Calibri" panose="020F0502020204030204" pitchFamily="34" charset="0"/>
              </a:rPr>
              <a:t>Sometimes, virulence is the result of the host’s immune response, rather than the direct impact of the parasite itself</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in graphic">
            <a:extLst>
              <a:ext uri="{FF2B5EF4-FFF2-40B4-BE49-F238E27FC236}">
                <a16:creationId xmlns:a16="http://schemas.microsoft.com/office/drawing/2014/main" id="{6B072FC8-F91A-C963-0D69-A26E2DFECF4C}"/>
              </a:ext>
            </a:extLst>
          </p:cNvPr>
          <p:cNvPicPr/>
          <p:nvPr/>
        </p:nvPicPr>
        <p:blipFill>
          <a:blip r:embed="rId3"/>
          <a:stretch/>
        </p:blipFill>
        <p:spPr>
          <a:xfrm>
            <a:off x="823715" y="1269151"/>
            <a:ext cx="10515600" cy="3823195"/>
          </a:xfrm>
          <a:prstGeom prst="rect">
            <a:avLst/>
          </a:prstGeom>
          <a:ln>
            <a:noFill/>
          </a:ln>
        </p:spPr>
      </p:pic>
      <p:sp>
        <p:nvSpPr>
          <p:cNvPr id="4" name="TextBox 3">
            <a:extLst>
              <a:ext uri="{FF2B5EF4-FFF2-40B4-BE49-F238E27FC236}">
                <a16:creationId xmlns:a16="http://schemas.microsoft.com/office/drawing/2014/main" id="{88FC49D2-E35D-201D-B2B3-0FEB46DCDEE5}"/>
              </a:ext>
            </a:extLst>
          </p:cNvPr>
          <p:cNvSpPr txBox="1"/>
          <p:nvPr/>
        </p:nvSpPr>
        <p:spPr>
          <a:xfrm>
            <a:off x="-232025" y="6488668"/>
            <a:ext cx="3001729" cy="369332"/>
          </a:xfrm>
          <a:prstGeom prst="rect">
            <a:avLst/>
          </a:prstGeom>
          <a:noFill/>
        </p:spPr>
        <p:txBody>
          <a:bodyPr wrap="square" rtlCol="0">
            <a:spAutoFit/>
          </a:bodyPr>
          <a:lstStyle/>
          <a:p>
            <a:pPr algn="r"/>
            <a:r>
              <a:rPr lang="en-US" dirty="0">
                <a:cs typeface="Franklin Gothic Medium"/>
              </a:rPr>
              <a:t>Graham et al. 2010. </a:t>
            </a:r>
            <a:r>
              <a:rPr lang="en-US" i="1" dirty="0">
                <a:cs typeface="Franklin Gothic Medium"/>
              </a:rPr>
              <a:t>Science.</a:t>
            </a:r>
            <a:endParaRPr lang="en-US" dirty="0">
              <a:latin typeface="+mj-lt"/>
              <a:cs typeface="Franklin Gothic Medium"/>
            </a:endParaRPr>
          </a:p>
        </p:txBody>
      </p:sp>
      <p:sp>
        <p:nvSpPr>
          <p:cNvPr id="5" name="TextBox 4">
            <a:extLst>
              <a:ext uri="{FF2B5EF4-FFF2-40B4-BE49-F238E27FC236}">
                <a16:creationId xmlns:a16="http://schemas.microsoft.com/office/drawing/2014/main" id="{2611FE56-8CDC-3192-E50E-1495EDC2FFFC}"/>
              </a:ext>
            </a:extLst>
          </p:cNvPr>
          <p:cNvSpPr txBox="1"/>
          <p:nvPr/>
        </p:nvSpPr>
        <p:spPr>
          <a:xfrm>
            <a:off x="179279" y="5348253"/>
            <a:ext cx="8840433" cy="769441"/>
          </a:xfrm>
          <a:prstGeom prst="rect">
            <a:avLst/>
          </a:prstGeom>
          <a:noFill/>
        </p:spPr>
        <p:txBody>
          <a:bodyPr wrap="square">
            <a:spAutoFit/>
          </a:bodyPr>
          <a:lstStyle/>
          <a:p>
            <a:r>
              <a:rPr lang="en-US" sz="2200" dirty="0"/>
              <a:t>Self-reactive antibodies (ANA) </a:t>
            </a:r>
            <a:r>
              <a:rPr lang="en-US" sz="2200" b="1" dirty="0">
                <a:solidFill>
                  <a:schemeClr val="accent5">
                    <a:lumMod val="75000"/>
                  </a:schemeClr>
                </a:solidFill>
              </a:rPr>
              <a:t>promote survival by downregulating worms in crash years</a:t>
            </a:r>
            <a:r>
              <a:rPr lang="en-US" sz="2200" dirty="0"/>
              <a:t> but </a:t>
            </a:r>
            <a:r>
              <a:rPr lang="en-US" sz="2200" b="1" dirty="0">
                <a:solidFill>
                  <a:srgbClr val="C00000"/>
                </a:solidFill>
              </a:rPr>
              <a:t>impede survival via immunopathology in peak years!</a:t>
            </a:r>
          </a:p>
        </p:txBody>
      </p:sp>
      <p:pic>
        <p:nvPicPr>
          <p:cNvPr id="6" name="Picture 4" descr="St Kilda Soay sheep study reaches 30th anniversary - BBC News">
            <a:extLst>
              <a:ext uri="{FF2B5EF4-FFF2-40B4-BE49-F238E27FC236}">
                <a16:creationId xmlns:a16="http://schemas.microsoft.com/office/drawing/2014/main" id="{E96547E3-B900-F07E-8EEA-72E68A0146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6" t="265" r="-1" b="56"/>
          <a:stretch/>
        </p:blipFill>
        <p:spPr bwMode="auto">
          <a:xfrm>
            <a:off x="9071488" y="5092346"/>
            <a:ext cx="3120512" cy="17576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7329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4293704"/>
            <a:ext cx="10672171" cy="2079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32966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solidFill>
                  <a:schemeClr val="bg1">
                    <a:lumMod val="65000"/>
                  </a:schemeClr>
                </a:solidFill>
              </a:rPr>
              <a:t>This is partly due to challenges arising from the difficulty of measuring (and defining) transmission and virulence.</a:t>
            </a:r>
          </a:p>
          <a:p>
            <a:pPr lvl="1"/>
            <a:r>
              <a:rPr lang="en-US" dirty="0">
                <a:solidFill>
                  <a:schemeClr val="bg1">
                    <a:lumMod val="65000"/>
                  </a:schemeClr>
                </a:solidFill>
              </a:rPr>
              <a:t>Virulence is a fitness cost that the parasite inflicts on the host, but these can take diverse forms, with differing consequences for the evolution of virulence. </a:t>
            </a:r>
          </a:p>
          <a:p>
            <a:pPr lvl="2"/>
            <a:r>
              <a:rPr lang="en-US" dirty="0">
                <a:solidFill>
                  <a:schemeClr val="bg1">
                    <a:lumMod val="65000"/>
                  </a:schemeClr>
                </a:solidFill>
              </a:rPr>
              <a:t>For example: Fitness effects on reproduction vs. adult mortality</a:t>
            </a:r>
          </a:p>
          <a:p>
            <a:pPr lvl="2"/>
            <a:r>
              <a:rPr lang="en-US" dirty="0">
                <a:solidFill>
                  <a:schemeClr val="bg1">
                    <a:lumMod val="65000"/>
                  </a:schemeClr>
                </a:solidFill>
              </a:rPr>
              <a:t>Sometimes, virulence is the result of the host’s immune response, rather than the direct impact of the parasite itself, further complicating dynamics</a:t>
            </a:r>
          </a:p>
          <a:p>
            <a:pPr lvl="1"/>
            <a:r>
              <a:rPr lang="en-US" dirty="0">
                <a:solidFill>
                  <a:schemeClr val="bg1">
                    <a:lumMod val="65000"/>
                  </a:schemeClr>
                </a:solidFill>
              </a:rPr>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COVID (transmission high in the respiratory tract;				 morbidity low in the RT)</a:t>
            </a:r>
          </a:p>
        </p:txBody>
      </p:sp>
      <p:pic>
        <p:nvPicPr>
          <p:cNvPr id="5122" name="Picture 2" descr="What Does COVID-19 do to the Lungs?">
            <a:extLst>
              <a:ext uri="{FF2B5EF4-FFF2-40B4-BE49-F238E27FC236}">
                <a16:creationId xmlns:a16="http://schemas.microsoft.com/office/drawing/2014/main" id="{329895AC-D3E2-E9A3-7DC4-45345EDCF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9219" y="4711700"/>
            <a:ext cx="3810000" cy="21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139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4B7E173-3B20-A82A-5D86-C6E30CC4D04A}"/>
              </a:ext>
            </a:extLst>
          </p:cNvPr>
          <p:cNvSpPr/>
          <p:nvPr/>
        </p:nvSpPr>
        <p:spPr>
          <a:xfrm>
            <a:off x="7043101" y="2018065"/>
            <a:ext cx="1499290" cy="1572563"/>
          </a:xfrm>
          <a:prstGeom prst="rect">
            <a:avLst/>
          </a:prstGeom>
          <a:solidFill>
            <a:srgbClr val="FFFF00">
              <a:alpha val="7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pic>
        <p:nvPicPr>
          <p:cNvPr id="15" name="Graphic 7" descr="Woman outline">
            <a:extLst>
              <a:ext uri="{FF2B5EF4-FFF2-40B4-BE49-F238E27FC236}">
                <a16:creationId xmlns:a16="http://schemas.microsoft.com/office/drawing/2014/main" id="{8A6BD0FE-AD47-98ED-6A7F-7A7FBC3C98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7904" y="3606204"/>
            <a:ext cx="2431829" cy="2431829"/>
          </a:xfrm>
          <a:prstGeom prst="rect">
            <a:avLst/>
          </a:prstGeom>
        </p:spPr>
      </p:pic>
      <p:pic>
        <p:nvPicPr>
          <p:cNvPr id="16" name="Graphic 9" descr="Woman outline">
            <a:extLst>
              <a:ext uri="{FF2B5EF4-FFF2-40B4-BE49-F238E27FC236}">
                <a16:creationId xmlns:a16="http://schemas.microsoft.com/office/drawing/2014/main" id="{50329C7D-3A7B-F6AE-E1A4-8B9C420E61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0537" y="3627062"/>
            <a:ext cx="2431829" cy="2431829"/>
          </a:xfrm>
          <a:prstGeom prst="rect">
            <a:avLst/>
          </a:prstGeom>
        </p:spPr>
      </p:pic>
      <p:pic>
        <p:nvPicPr>
          <p:cNvPr id="17" name="Graphic 11" descr="Woman outline">
            <a:extLst>
              <a:ext uri="{FF2B5EF4-FFF2-40B4-BE49-F238E27FC236}">
                <a16:creationId xmlns:a16="http://schemas.microsoft.com/office/drawing/2014/main" id="{C218EC6F-769D-6B5F-8660-C3F3B9BCE8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6160" y="3659099"/>
            <a:ext cx="2431829" cy="2431829"/>
          </a:xfrm>
          <a:prstGeom prst="rect">
            <a:avLst/>
          </a:prstGeom>
        </p:spPr>
      </p:pic>
      <p:pic>
        <p:nvPicPr>
          <p:cNvPr id="18" name="Picture 2" descr="COVID-19 Response | United Nations">
            <a:extLst>
              <a:ext uri="{FF2B5EF4-FFF2-40B4-BE49-F238E27FC236}">
                <a16:creationId xmlns:a16="http://schemas.microsoft.com/office/drawing/2014/main" id="{98463A82-0FD3-41F1-3A7F-002226C216AF}"/>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l="20086" r="17171"/>
          <a:stretch/>
        </p:blipFill>
        <p:spPr bwMode="auto">
          <a:xfrm>
            <a:off x="5586555" y="4404612"/>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19" name="Picture 4" descr="Antibodies : Production, Structure, and Classes">
            <a:extLst>
              <a:ext uri="{FF2B5EF4-FFF2-40B4-BE49-F238E27FC236}">
                <a16:creationId xmlns:a16="http://schemas.microsoft.com/office/drawing/2014/main" id="{6899600C-A9A9-9B0E-C2D9-24D0F9C4E18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330" r="12941"/>
          <a:stretch/>
        </p:blipFill>
        <p:spPr bwMode="auto">
          <a:xfrm>
            <a:off x="7318036" y="4470735"/>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5B0C6617-F304-C026-D70F-4FBCB4E4E8B6}"/>
              </a:ext>
            </a:extLst>
          </p:cNvPr>
          <p:cNvGrpSpPr/>
          <p:nvPr/>
        </p:nvGrpSpPr>
        <p:grpSpPr>
          <a:xfrm>
            <a:off x="3433344" y="1980743"/>
            <a:ext cx="4939873" cy="1448257"/>
            <a:chOff x="2514122" y="1996212"/>
            <a:chExt cx="4939873" cy="1448257"/>
          </a:xfrm>
        </p:grpSpPr>
        <p:grpSp>
          <p:nvGrpSpPr>
            <p:cNvPr id="21" name="Group 20">
              <a:extLst>
                <a:ext uri="{FF2B5EF4-FFF2-40B4-BE49-F238E27FC236}">
                  <a16:creationId xmlns:a16="http://schemas.microsoft.com/office/drawing/2014/main" id="{D306086F-6F0C-5AA2-BD59-9C47982C7EBE}"/>
                </a:ext>
              </a:extLst>
            </p:cNvPr>
            <p:cNvGrpSpPr/>
            <p:nvPr/>
          </p:nvGrpSpPr>
          <p:grpSpPr>
            <a:xfrm>
              <a:off x="2514122" y="1996212"/>
              <a:ext cx="4085663" cy="1448257"/>
              <a:chOff x="2797962" y="2549616"/>
              <a:chExt cx="2926208" cy="961934"/>
            </a:xfrm>
          </p:grpSpPr>
          <p:graphicFrame>
            <p:nvGraphicFramePr>
              <p:cNvPr id="24" name="Object 23">
                <a:extLst>
                  <a:ext uri="{FF2B5EF4-FFF2-40B4-BE49-F238E27FC236}">
                    <a16:creationId xmlns:a16="http://schemas.microsoft.com/office/drawing/2014/main" id="{185A29F4-96D7-A117-1EDA-8B422FAA21C7}"/>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0" imgW="114300" imgH="165100" progId="Equation.3">
                      <p:embed/>
                    </p:oleObj>
                  </mc:Choice>
                  <mc:Fallback>
                    <p:oleObj name="Equation" r:id="rId10" imgW="114300" imgH="165100" progId="Equation.3">
                      <p:embed/>
                      <p:pic>
                        <p:nvPicPr>
                          <p:cNvPr id="24" name="Object 23">
                            <a:extLst>
                              <a:ext uri="{FF2B5EF4-FFF2-40B4-BE49-F238E27FC236}">
                                <a16:creationId xmlns:a16="http://schemas.microsoft.com/office/drawing/2014/main" id="{185A29F4-96D7-A117-1EDA-8B422FAA21C7}"/>
                              </a:ext>
                            </a:extLst>
                          </p:cNvPr>
                          <p:cNvPicPr/>
                          <p:nvPr/>
                        </p:nvPicPr>
                        <p:blipFill>
                          <a:blip r:embed="rId11"/>
                          <a:stretch>
                            <a:fillRect/>
                          </a:stretch>
                        </p:blipFill>
                        <p:spPr>
                          <a:xfrm>
                            <a:off x="4514850" y="3346450"/>
                            <a:ext cx="114300" cy="165100"/>
                          </a:xfrm>
                          <a:prstGeom prst="rect">
                            <a:avLst/>
                          </a:prstGeom>
                        </p:spPr>
                      </p:pic>
                    </p:oleObj>
                  </mc:Fallback>
                </mc:AlternateContent>
              </a:graphicData>
            </a:graphic>
          </p:graphicFrame>
          <p:grpSp>
            <p:nvGrpSpPr>
              <p:cNvPr id="25" name="Group 24">
                <a:extLst>
                  <a:ext uri="{FF2B5EF4-FFF2-40B4-BE49-F238E27FC236}">
                    <a16:creationId xmlns:a16="http://schemas.microsoft.com/office/drawing/2014/main" id="{A32A7646-52B7-4DC8-A69B-86177CD7BEC8}"/>
                  </a:ext>
                </a:extLst>
              </p:cNvPr>
              <p:cNvGrpSpPr/>
              <p:nvPr/>
            </p:nvGrpSpPr>
            <p:grpSpPr>
              <a:xfrm>
                <a:off x="2797962" y="2549616"/>
                <a:ext cx="2926208" cy="961932"/>
                <a:chOff x="3373673" y="2139665"/>
                <a:chExt cx="2926208" cy="961932"/>
              </a:xfrm>
            </p:grpSpPr>
            <p:grpSp>
              <p:nvGrpSpPr>
                <p:cNvPr id="28" name="Group 27">
                  <a:extLst>
                    <a:ext uri="{FF2B5EF4-FFF2-40B4-BE49-F238E27FC236}">
                      <a16:creationId xmlns:a16="http://schemas.microsoft.com/office/drawing/2014/main" id="{D4D71BB5-5783-EFCA-5D2F-ABC16A0F0192}"/>
                    </a:ext>
                  </a:extLst>
                </p:cNvPr>
                <p:cNvGrpSpPr/>
                <p:nvPr/>
              </p:nvGrpSpPr>
              <p:grpSpPr>
                <a:xfrm>
                  <a:off x="3373673" y="2139665"/>
                  <a:ext cx="2926208" cy="961932"/>
                  <a:chOff x="3373673" y="2139665"/>
                  <a:chExt cx="2926208" cy="961932"/>
                </a:xfrm>
              </p:grpSpPr>
              <p:sp>
                <p:nvSpPr>
                  <p:cNvPr id="30" name="Rectangle 29">
                    <a:extLst>
                      <a:ext uri="{FF2B5EF4-FFF2-40B4-BE49-F238E27FC236}">
                        <a16:creationId xmlns:a16="http://schemas.microsoft.com/office/drawing/2014/main" id="{3B1B7573-04C2-73DD-04D9-CB65FE837C01}"/>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1" name="Rectangle 30">
                    <a:extLst>
                      <a:ext uri="{FF2B5EF4-FFF2-40B4-BE49-F238E27FC236}">
                        <a16:creationId xmlns:a16="http://schemas.microsoft.com/office/drawing/2014/main" id="{1051F1B8-BAB8-C19F-E03F-4D13D11D00CF}"/>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9" name="Rectangle 28">
                  <a:extLst>
                    <a:ext uri="{FF2B5EF4-FFF2-40B4-BE49-F238E27FC236}">
                      <a16:creationId xmlns:a16="http://schemas.microsoft.com/office/drawing/2014/main" id="{993C88C0-C4FB-4C93-C52C-8D497B97ED75}"/>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6" name="Straight Arrow Connector 25">
                <a:extLst>
                  <a:ext uri="{FF2B5EF4-FFF2-40B4-BE49-F238E27FC236}">
                    <a16:creationId xmlns:a16="http://schemas.microsoft.com/office/drawing/2014/main" id="{8633C755-CAB2-A191-BF7D-8BEF7D1959CE}"/>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AFD06E28-E18C-E38C-264E-0D6941945473}"/>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2" name="Rectangle 21">
              <a:extLst>
                <a:ext uri="{FF2B5EF4-FFF2-40B4-BE49-F238E27FC236}">
                  <a16:creationId xmlns:a16="http://schemas.microsoft.com/office/drawing/2014/main" id="{95ED0D42-6B8D-1A1B-5DB7-0F32219C56FA}"/>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3" name="Rectangle 22">
              <a:extLst>
                <a:ext uri="{FF2B5EF4-FFF2-40B4-BE49-F238E27FC236}">
                  <a16:creationId xmlns:a16="http://schemas.microsoft.com/office/drawing/2014/main" id="{49158EA2-0414-791B-A49D-FCB3277586F2}"/>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32" name="Curved Connector 31">
            <a:extLst>
              <a:ext uri="{FF2B5EF4-FFF2-40B4-BE49-F238E27FC236}">
                <a16:creationId xmlns:a16="http://schemas.microsoft.com/office/drawing/2014/main" id="{90B7917D-63C0-0E3D-E964-91DCBA0A5477}"/>
              </a:ext>
            </a:extLst>
          </p:cNvPr>
          <p:cNvCxnSpPr>
            <a:stCxn id="30" idx="0"/>
            <a:endCxn id="23" idx="0"/>
          </p:cNvCxnSpPr>
          <p:nvPr/>
        </p:nvCxnSpPr>
        <p:spPr>
          <a:xfrm rot="16200000" flipH="1">
            <a:off x="5903279" y="323470"/>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8FA563E3-6BB7-9A83-DB40-D27D404E9AED}"/>
                  </a:ext>
                </a:extLst>
              </p:cNvPr>
              <p:cNvSpPr/>
              <p:nvPr/>
            </p:nvSpPr>
            <p:spPr>
              <a:xfrm>
                <a:off x="5372185" y="1251358"/>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cs typeface="Cambria Math"/>
                </a:endParaRPr>
              </a:p>
            </p:txBody>
          </p:sp>
        </mc:Choice>
        <mc:Fallback xmlns="">
          <p:sp>
            <p:nvSpPr>
              <p:cNvPr id="33" name="Rectangle 32">
                <a:extLst>
                  <a:ext uri="{FF2B5EF4-FFF2-40B4-BE49-F238E27FC236}">
                    <a16:creationId xmlns:a16="http://schemas.microsoft.com/office/drawing/2014/main" id="{8FA563E3-6BB7-9A83-DB40-D27D404E9AED}"/>
                  </a:ext>
                </a:extLst>
              </p:cNvPr>
              <p:cNvSpPr>
                <a:spLocks noRot="1" noChangeAspect="1" noMove="1" noResize="1" noEditPoints="1" noAdjustHandles="1" noChangeArrowheads="1" noChangeShapeType="1" noTextEdit="1"/>
              </p:cNvSpPr>
              <p:nvPr/>
            </p:nvSpPr>
            <p:spPr>
              <a:xfrm>
                <a:off x="5372185" y="1251358"/>
                <a:ext cx="1295753" cy="910126"/>
              </a:xfrm>
              <a:prstGeom prst="rect">
                <a:avLst/>
              </a:prstGeom>
              <a:blipFill>
                <a:blip r:embed="rId12"/>
                <a:stretch>
                  <a:fillRect/>
                </a:stretch>
              </a:blipFill>
              <a:ln>
                <a:noFill/>
              </a:ln>
            </p:spPr>
            <p:txBody>
              <a:bodyPr/>
              <a:lstStyle/>
              <a:p>
                <a:r>
                  <a:rPr lang="en-US">
                    <a:noFill/>
                  </a:rPr>
                  <a:t> </a:t>
                </a:r>
              </a:p>
            </p:txBody>
          </p:sp>
        </mc:Fallback>
      </mc:AlternateContent>
      <p:sp>
        <p:nvSpPr>
          <p:cNvPr id="34" name="Rectangle 33">
            <a:extLst>
              <a:ext uri="{FF2B5EF4-FFF2-40B4-BE49-F238E27FC236}">
                <a16:creationId xmlns:a16="http://schemas.microsoft.com/office/drawing/2014/main" id="{90CB401D-F9F3-E2DC-ADCC-C97E58A65058}"/>
              </a:ext>
            </a:extLst>
          </p:cNvPr>
          <p:cNvSpPr/>
          <p:nvPr/>
        </p:nvSpPr>
        <p:spPr>
          <a:xfrm>
            <a:off x="8917989" y="2461818"/>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35" name="Straight Arrow Connector 34">
            <a:extLst>
              <a:ext uri="{FF2B5EF4-FFF2-40B4-BE49-F238E27FC236}">
                <a16:creationId xmlns:a16="http://schemas.microsoft.com/office/drawing/2014/main" id="{427A7658-5735-8B16-C386-BB17CD2538DB}"/>
              </a:ext>
            </a:extLst>
          </p:cNvPr>
          <p:cNvCxnSpPr>
            <a:cxnSpLocks/>
          </p:cNvCxnSpPr>
          <p:nvPr/>
        </p:nvCxnSpPr>
        <p:spPr>
          <a:xfrm flipH="1">
            <a:off x="8454430" y="2736591"/>
            <a:ext cx="4635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D3D2B68-087E-8EF8-F4AC-AA53AE307B21}"/>
              </a:ext>
            </a:extLst>
          </p:cNvPr>
          <p:cNvSpPr/>
          <p:nvPr/>
        </p:nvSpPr>
        <p:spPr>
          <a:xfrm>
            <a:off x="4061216" y="3193632"/>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4" name="Rectangle 3">
            <a:extLst>
              <a:ext uri="{FF2B5EF4-FFF2-40B4-BE49-F238E27FC236}">
                <a16:creationId xmlns:a16="http://schemas.microsoft.com/office/drawing/2014/main" id="{080E3FBE-1C70-42B2-51E7-110B589E525F}"/>
              </a:ext>
            </a:extLst>
          </p:cNvPr>
          <p:cNvSpPr/>
          <p:nvPr/>
        </p:nvSpPr>
        <p:spPr>
          <a:xfrm>
            <a:off x="5677046" y="3166874"/>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5" name="Rectangle 4">
            <a:extLst>
              <a:ext uri="{FF2B5EF4-FFF2-40B4-BE49-F238E27FC236}">
                <a16:creationId xmlns:a16="http://schemas.microsoft.com/office/drawing/2014/main" id="{8AC33129-8971-1220-CE66-93B69995BF55}"/>
              </a:ext>
            </a:extLst>
          </p:cNvPr>
          <p:cNvSpPr/>
          <p:nvPr/>
        </p:nvSpPr>
        <p:spPr>
          <a:xfrm>
            <a:off x="5718656" y="1309467"/>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vaccination</a:t>
            </a:r>
          </a:p>
        </p:txBody>
      </p:sp>
    </p:spTree>
    <p:extLst>
      <p:ext uri="{BB962C8B-B14F-4D97-AF65-F5344CB8AC3E}">
        <p14:creationId xmlns:p14="http://schemas.microsoft.com/office/powerpoint/2010/main" val="21680696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BA90CB5-01C5-72DC-0E94-03532354AAC1}"/>
              </a:ext>
            </a:extLst>
          </p:cNvPr>
          <p:cNvSpPr>
            <a:spLocks noGrp="1"/>
          </p:cNvSpPr>
          <p:nvPr>
            <p:ph type="title"/>
          </p:nvPr>
        </p:nvSpPr>
        <p:spPr>
          <a:xfrm>
            <a:off x="742276" y="653856"/>
            <a:ext cx="10886739" cy="653674"/>
          </a:xfrm>
        </p:spPr>
        <p:txBody>
          <a:bodyPr>
            <a:noAutofit/>
          </a:bodyPr>
          <a:lstStyle/>
          <a:p>
            <a:pPr algn="ctr"/>
            <a:r>
              <a:rPr lang="en-US" sz="3200" b="1" dirty="0">
                <a:solidFill>
                  <a:srgbClr val="C00000"/>
                </a:solidFill>
                <a:latin typeface="+mn-lt"/>
              </a:rPr>
              <a:t>Spatial structuring</a:t>
            </a:r>
            <a:r>
              <a:rPr lang="en-US" sz="3200" dirty="0">
                <a:latin typeface="+mn-lt"/>
              </a:rPr>
              <a:t> generally favors </a:t>
            </a:r>
            <a:r>
              <a:rPr lang="en-US" sz="3200" b="1" dirty="0">
                <a:solidFill>
                  <a:srgbClr val="C00000"/>
                </a:solidFill>
                <a:latin typeface="+mn-lt"/>
              </a:rPr>
              <a:t>reduced pathogen virulence</a:t>
            </a:r>
            <a:r>
              <a:rPr lang="en-US" sz="3200" dirty="0">
                <a:latin typeface="+mn-lt"/>
              </a:rPr>
              <a:t>. </a:t>
            </a:r>
          </a:p>
        </p:txBody>
      </p:sp>
      <p:pic>
        <p:nvPicPr>
          <p:cNvPr id="15" name="Picture 14" descr="Chart, scatter chart&#10;&#10;Description automatically generated">
            <a:extLst>
              <a:ext uri="{FF2B5EF4-FFF2-40B4-BE49-F238E27FC236}">
                <a16:creationId xmlns:a16="http://schemas.microsoft.com/office/drawing/2014/main" id="{E2EA55DC-F540-7633-532F-EDDF41A30DD5}"/>
              </a:ext>
            </a:extLst>
          </p:cNvPr>
          <p:cNvPicPr>
            <a:picLocks noChangeAspect="1"/>
          </p:cNvPicPr>
          <p:nvPr/>
        </p:nvPicPr>
        <p:blipFill>
          <a:blip r:embed="rId3"/>
          <a:stretch>
            <a:fillRect/>
          </a:stretch>
        </p:blipFill>
        <p:spPr>
          <a:xfrm>
            <a:off x="1696792" y="1736650"/>
            <a:ext cx="4601263" cy="3384699"/>
          </a:xfrm>
          <a:prstGeom prst="rect">
            <a:avLst/>
          </a:prstGeom>
        </p:spPr>
      </p:pic>
      <p:sp>
        <p:nvSpPr>
          <p:cNvPr id="24" name="TextBox 23">
            <a:extLst>
              <a:ext uri="{FF2B5EF4-FFF2-40B4-BE49-F238E27FC236}">
                <a16:creationId xmlns:a16="http://schemas.microsoft.com/office/drawing/2014/main" id="{CFCB7F2D-3D2A-4CFC-A61C-19D966D56CB4}"/>
              </a:ext>
            </a:extLst>
          </p:cNvPr>
          <p:cNvSpPr txBox="1"/>
          <p:nvPr/>
        </p:nvSpPr>
        <p:spPr>
          <a:xfrm>
            <a:off x="8302487" y="6488668"/>
            <a:ext cx="3889513" cy="369332"/>
          </a:xfrm>
          <a:prstGeom prst="rect">
            <a:avLst/>
          </a:prstGeom>
          <a:solidFill>
            <a:schemeClr val="bg1"/>
          </a:solidFill>
        </p:spPr>
        <p:txBody>
          <a:bodyPr wrap="square" rtlCol="0">
            <a:spAutoFit/>
          </a:bodyPr>
          <a:lstStyle/>
          <a:p>
            <a:r>
              <a:rPr lang="en-US" dirty="0">
                <a:cs typeface="Franklin Gothic Medium"/>
              </a:rPr>
              <a:t>Boots and Sasaki. 1999. </a:t>
            </a:r>
            <a:r>
              <a:rPr lang="en-US" i="1" dirty="0">
                <a:cs typeface="Franklin Gothic Medium"/>
              </a:rPr>
              <a:t>Proc Roy Soc B.</a:t>
            </a:r>
          </a:p>
        </p:txBody>
      </p:sp>
      <p:pic>
        <p:nvPicPr>
          <p:cNvPr id="3" name="Picture 2" descr="A black and white image of a white background&#10;&#10;Description automatically generated">
            <a:extLst>
              <a:ext uri="{FF2B5EF4-FFF2-40B4-BE49-F238E27FC236}">
                <a16:creationId xmlns:a16="http://schemas.microsoft.com/office/drawing/2014/main" id="{D962895F-5388-C792-DB8C-BE6B40BC1064}"/>
              </a:ext>
            </a:extLst>
          </p:cNvPr>
          <p:cNvPicPr>
            <a:picLocks noChangeAspect="1"/>
          </p:cNvPicPr>
          <p:nvPr/>
        </p:nvPicPr>
        <p:blipFill>
          <a:blip r:embed="rId4"/>
          <a:stretch>
            <a:fillRect/>
          </a:stretch>
        </p:blipFill>
        <p:spPr>
          <a:xfrm>
            <a:off x="7023553" y="1991189"/>
            <a:ext cx="3223690" cy="3130160"/>
          </a:xfrm>
          <a:prstGeom prst="rect">
            <a:avLst/>
          </a:prstGeom>
        </p:spPr>
      </p:pic>
    </p:spTree>
    <p:extLst>
      <p:ext uri="{BB962C8B-B14F-4D97-AF65-F5344CB8AC3E}">
        <p14:creationId xmlns:p14="http://schemas.microsoft.com/office/powerpoint/2010/main" val="35325153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959015B-14FA-C459-D695-3E171A617EE2}"/>
              </a:ext>
            </a:extLst>
          </p:cNvPr>
          <p:cNvSpPr txBox="1">
            <a:spLocks/>
          </p:cNvSpPr>
          <p:nvPr/>
        </p:nvSpPr>
        <p:spPr>
          <a:xfrm>
            <a:off x="613186" y="46167"/>
            <a:ext cx="11661289" cy="11997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Imperfect vaccination </a:t>
            </a:r>
            <a:r>
              <a:rPr lang="en-US" sz="3200" dirty="0">
                <a:latin typeface="+mn-lt"/>
              </a:rPr>
              <a:t>can support the evolution of higher virulence, depending on the </a:t>
            </a:r>
            <a:r>
              <a:rPr lang="en-US" sz="3200" dirty="0" err="1">
                <a:latin typeface="+mn-lt"/>
              </a:rPr>
              <a:t>lifestage</a:t>
            </a:r>
            <a:r>
              <a:rPr lang="en-US" sz="3200" dirty="0">
                <a:latin typeface="+mn-lt"/>
              </a:rPr>
              <a:t> of the pathogen that is targeted.</a:t>
            </a:r>
          </a:p>
        </p:txBody>
      </p:sp>
      <p:sp>
        <p:nvSpPr>
          <p:cNvPr id="9" name="TextBox 8">
            <a:extLst>
              <a:ext uri="{FF2B5EF4-FFF2-40B4-BE49-F238E27FC236}">
                <a16:creationId xmlns:a16="http://schemas.microsoft.com/office/drawing/2014/main" id="{FD9DE16D-6483-4145-5E86-2DF3D50D2D78}"/>
              </a:ext>
            </a:extLst>
          </p:cNvPr>
          <p:cNvSpPr txBox="1"/>
          <p:nvPr/>
        </p:nvSpPr>
        <p:spPr>
          <a:xfrm>
            <a:off x="0" y="6488668"/>
            <a:ext cx="3313043" cy="369332"/>
          </a:xfrm>
          <a:prstGeom prst="rect">
            <a:avLst/>
          </a:prstGeom>
          <a:solidFill>
            <a:schemeClr val="bg1"/>
          </a:solidFill>
        </p:spPr>
        <p:txBody>
          <a:bodyPr wrap="square" rtlCol="0">
            <a:spAutoFit/>
          </a:bodyPr>
          <a:lstStyle/>
          <a:p>
            <a:r>
              <a:rPr lang="en-US" dirty="0" err="1">
                <a:cs typeface="Franklin Gothic Medium"/>
              </a:rPr>
              <a:t>Gandon</a:t>
            </a:r>
            <a:r>
              <a:rPr lang="en-US" dirty="0">
                <a:cs typeface="Franklin Gothic Medium"/>
              </a:rPr>
              <a:t> et al. 2001. </a:t>
            </a:r>
            <a:r>
              <a:rPr lang="en-US" i="1" dirty="0">
                <a:cs typeface="Franklin Gothic Medium"/>
              </a:rPr>
              <a:t>Nature.</a:t>
            </a:r>
          </a:p>
        </p:txBody>
      </p:sp>
      <p:pic>
        <p:nvPicPr>
          <p:cNvPr id="12" name="Picture 2">
            <a:extLst>
              <a:ext uri="{FF2B5EF4-FFF2-40B4-BE49-F238E27FC236}">
                <a16:creationId xmlns:a16="http://schemas.microsoft.com/office/drawing/2014/main" id="{20DDF071-F326-50E0-6380-5141D8B4DA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129" y="1974134"/>
            <a:ext cx="3971021" cy="397102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73055DE-ECFD-ED9F-4D3F-586653BA4E2E}"/>
              </a:ext>
            </a:extLst>
          </p:cNvPr>
          <p:cNvSpPr txBox="1"/>
          <p:nvPr/>
        </p:nvSpPr>
        <p:spPr>
          <a:xfrm>
            <a:off x="8344684" y="1604802"/>
            <a:ext cx="2199927" cy="369332"/>
          </a:xfrm>
          <a:prstGeom prst="rect">
            <a:avLst/>
          </a:prstGeom>
          <a:solidFill>
            <a:schemeClr val="bg1"/>
          </a:solidFill>
        </p:spPr>
        <p:txBody>
          <a:bodyPr wrap="square" rtlCol="0">
            <a:spAutoFit/>
          </a:bodyPr>
          <a:lstStyle/>
          <a:p>
            <a:r>
              <a:rPr lang="en-US" dirty="0">
                <a:cs typeface="Franklin Gothic Medium"/>
              </a:rPr>
              <a:t>Malaria vaccines</a:t>
            </a:r>
            <a:endParaRPr lang="en-US" i="1" dirty="0">
              <a:cs typeface="Franklin Gothic Medium"/>
            </a:endParaRPr>
          </a:p>
        </p:txBody>
      </p:sp>
      <p:sp>
        <p:nvSpPr>
          <p:cNvPr id="14" name="TextBox 13">
            <a:extLst>
              <a:ext uri="{FF2B5EF4-FFF2-40B4-BE49-F238E27FC236}">
                <a16:creationId xmlns:a16="http://schemas.microsoft.com/office/drawing/2014/main" id="{86AB44FC-2B52-86E0-BD7C-91444C1A4BBB}"/>
              </a:ext>
            </a:extLst>
          </p:cNvPr>
          <p:cNvSpPr txBox="1"/>
          <p:nvPr/>
        </p:nvSpPr>
        <p:spPr>
          <a:xfrm>
            <a:off x="11078677" y="3442224"/>
            <a:ext cx="1105322" cy="923330"/>
          </a:xfrm>
          <a:prstGeom prst="rect">
            <a:avLst/>
          </a:prstGeom>
          <a:solidFill>
            <a:schemeClr val="bg1"/>
          </a:solidFill>
        </p:spPr>
        <p:txBody>
          <a:bodyPr wrap="square" rtlCol="0">
            <a:spAutoFit/>
          </a:bodyPr>
          <a:lstStyle/>
          <a:p>
            <a:pPr algn="ctr"/>
            <a:r>
              <a:rPr lang="en-US" b="1" dirty="0">
                <a:solidFill>
                  <a:schemeClr val="accent1"/>
                </a:solidFill>
                <a:cs typeface="Franklin Gothic Medium"/>
              </a:rPr>
              <a:t>infection blocking</a:t>
            </a:r>
            <a:r>
              <a:rPr lang="en-US" b="1" i="1" dirty="0">
                <a:solidFill>
                  <a:schemeClr val="accent1"/>
                </a:solidFill>
                <a:cs typeface="Franklin Gothic Medium"/>
              </a:rPr>
              <a:t> </a:t>
            </a:r>
            <a:r>
              <a:rPr lang="en-US" b="1" dirty="0">
                <a:solidFill>
                  <a:schemeClr val="accent1"/>
                </a:solidFill>
                <a:cs typeface="Franklin Gothic Medium"/>
              </a:rPr>
              <a:t>vaccines</a:t>
            </a:r>
          </a:p>
        </p:txBody>
      </p:sp>
      <p:sp>
        <p:nvSpPr>
          <p:cNvPr id="15" name="TextBox 14">
            <a:extLst>
              <a:ext uri="{FF2B5EF4-FFF2-40B4-BE49-F238E27FC236}">
                <a16:creationId xmlns:a16="http://schemas.microsoft.com/office/drawing/2014/main" id="{C6E5EABB-E0D7-E3C1-2D7E-D137E887F2E3}"/>
              </a:ext>
            </a:extLst>
          </p:cNvPr>
          <p:cNvSpPr txBox="1"/>
          <p:nvPr/>
        </p:nvSpPr>
        <p:spPr>
          <a:xfrm>
            <a:off x="8512573" y="5945155"/>
            <a:ext cx="1642649" cy="646331"/>
          </a:xfrm>
          <a:prstGeom prst="rect">
            <a:avLst/>
          </a:prstGeom>
          <a:solidFill>
            <a:schemeClr val="bg1"/>
          </a:solidFill>
        </p:spPr>
        <p:txBody>
          <a:bodyPr wrap="square" rtlCol="0">
            <a:spAutoFit/>
          </a:bodyPr>
          <a:lstStyle/>
          <a:p>
            <a:pPr algn="ctr"/>
            <a:r>
              <a:rPr lang="en-US" b="1" dirty="0">
                <a:solidFill>
                  <a:srgbClr val="FF0000"/>
                </a:solidFill>
                <a:cs typeface="Franklin Gothic Medium"/>
              </a:rPr>
              <a:t>anti-growth rate vaccines</a:t>
            </a:r>
            <a:endParaRPr lang="en-US" b="1" i="1" dirty="0">
              <a:solidFill>
                <a:srgbClr val="FF0000"/>
              </a:solidFill>
              <a:cs typeface="Franklin Gothic Medium"/>
            </a:endParaRPr>
          </a:p>
        </p:txBody>
      </p:sp>
      <p:sp>
        <p:nvSpPr>
          <p:cNvPr id="17" name="Rectangle 16">
            <a:extLst>
              <a:ext uri="{FF2B5EF4-FFF2-40B4-BE49-F238E27FC236}">
                <a16:creationId xmlns:a16="http://schemas.microsoft.com/office/drawing/2014/main" id="{EBA3FBFE-336B-8435-711A-F02DEEC41FE7}"/>
              </a:ext>
            </a:extLst>
          </p:cNvPr>
          <p:cNvSpPr/>
          <p:nvPr/>
        </p:nvSpPr>
        <p:spPr>
          <a:xfrm>
            <a:off x="992633" y="1626147"/>
            <a:ext cx="674459" cy="681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a virus&#10;&#10;Description automatically generated with medium confidence">
            <a:extLst>
              <a:ext uri="{FF2B5EF4-FFF2-40B4-BE49-F238E27FC236}">
                <a16:creationId xmlns:a16="http://schemas.microsoft.com/office/drawing/2014/main" id="{684342DE-EEE1-075D-6A59-2F701F4F8066}"/>
              </a:ext>
            </a:extLst>
          </p:cNvPr>
          <p:cNvPicPr>
            <a:picLocks noGrp="1" noChangeAspect="1"/>
          </p:cNvPicPr>
          <p:nvPr>
            <p:ph idx="1"/>
          </p:nvPr>
        </p:nvPicPr>
        <p:blipFill>
          <a:blip r:embed="rId4"/>
          <a:stretch>
            <a:fillRect/>
          </a:stretch>
        </p:blipFill>
        <p:spPr>
          <a:xfrm>
            <a:off x="66256" y="990879"/>
            <a:ext cx="6231485" cy="5682455"/>
          </a:xfrm>
        </p:spPr>
      </p:pic>
      <p:sp>
        <p:nvSpPr>
          <p:cNvPr id="10" name="Rectangle 9">
            <a:extLst>
              <a:ext uri="{FF2B5EF4-FFF2-40B4-BE49-F238E27FC236}">
                <a16:creationId xmlns:a16="http://schemas.microsoft.com/office/drawing/2014/main" id="{FDC0D4B2-432B-EE06-CF7A-21D5DD925153}"/>
              </a:ext>
            </a:extLst>
          </p:cNvPr>
          <p:cNvSpPr/>
          <p:nvPr/>
        </p:nvSpPr>
        <p:spPr>
          <a:xfrm>
            <a:off x="234465" y="4371910"/>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97E30B-E409-48FB-37EA-B7E57D226C1F}"/>
              </a:ext>
            </a:extLst>
          </p:cNvPr>
          <p:cNvSpPr/>
          <p:nvPr/>
        </p:nvSpPr>
        <p:spPr>
          <a:xfrm>
            <a:off x="183201" y="1286576"/>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9EE8D62-4C9F-9A38-B3E6-86B98024D8D0}"/>
              </a:ext>
            </a:extLst>
          </p:cNvPr>
          <p:cNvSpPr/>
          <p:nvPr/>
        </p:nvSpPr>
        <p:spPr>
          <a:xfrm>
            <a:off x="3538054" y="1623753"/>
            <a:ext cx="956912" cy="1249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BA0EA2-E528-38D2-399D-BC0ECB909F0C}"/>
              </a:ext>
            </a:extLst>
          </p:cNvPr>
          <p:cNvSpPr/>
          <p:nvPr/>
        </p:nvSpPr>
        <p:spPr>
          <a:xfrm rot="4162129">
            <a:off x="3334959" y="2772055"/>
            <a:ext cx="461176"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635BAA7-FF41-ED2B-B7A4-148DE5CAA40D}"/>
              </a:ext>
            </a:extLst>
          </p:cNvPr>
          <p:cNvSpPr/>
          <p:nvPr/>
        </p:nvSpPr>
        <p:spPr>
          <a:xfrm rot="3112672">
            <a:off x="3451948" y="2584517"/>
            <a:ext cx="461176"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D0D403A-924D-74A1-C4B5-F5C514B53DD8}"/>
              </a:ext>
            </a:extLst>
          </p:cNvPr>
          <p:cNvSpPr/>
          <p:nvPr/>
        </p:nvSpPr>
        <p:spPr>
          <a:xfrm rot="3954171">
            <a:off x="2708368" y="2998628"/>
            <a:ext cx="461176"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0D385F-F76D-2E15-A910-CDB1101F9515}"/>
              </a:ext>
            </a:extLst>
          </p:cNvPr>
          <p:cNvSpPr/>
          <p:nvPr/>
        </p:nvSpPr>
        <p:spPr>
          <a:xfrm rot="4128869">
            <a:off x="2269541" y="3184373"/>
            <a:ext cx="461176" cy="6517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3DDF2D3-2666-1A45-027B-CD263DEE39AC}"/>
              </a:ext>
            </a:extLst>
          </p:cNvPr>
          <p:cNvSpPr/>
          <p:nvPr/>
        </p:nvSpPr>
        <p:spPr>
          <a:xfrm rot="4745803">
            <a:off x="1815121" y="3324334"/>
            <a:ext cx="461174" cy="6517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ED0E42-C9B1-DF0D-065A-7D1616B62314}"/>
              </a:ext>
            </a:extLst>
          </p:cNvPr>
          <p:cNvSpPr/>
          <p:nvPr/>
        </p:nvSpPr>
        <p:spPr>
          <a:xfrm rot="4394218">
            <a:off x="1519630" y="3240290"/>
            <a:ext cx="461176" cy="7644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20F388F-E1BC-85FB-AF10-9938CECA8D5D}"/>
              </a:ext>
            </a:extLst>
          </p:cNvPr>
          <p:cNvSpPr txBox="1"/>
          <p:nvPr/>
        </p:nvSpPr>
        <p:spPr>
          <a:xfrm>
            <a:off x="4217602" y="4159495"/>
            <a:ext cx="1388974" cy="461665"/>
          </a:xfrm>
          <a:prstGeom prst="rect">
            <a:avLst/>
          </a:prstGeom>
          <a:solidFill>
            <a:schemeClr val="bg1"/>
          </a:solidFill>
        </p:spPr>
        <p:txBody>
          <a:bodyPr wrap="square" rtlCol="0">
            <a:spAutoFit/>
          </a:bodyPr>
          <a:lstStyle/>
          <a:p>
            <a:pPr algn="ctr"/>
            <a:r>
              <a:rPr lang="en-US" sz="1200" b="1" dirty="0">
                <a:solidFill>
                  <a:schemeClr val="accent6">
                    <a:lumMod val="75000"/>
                  </a:schemeClr>
                </a:solidFill>
                <a:cs typeface="Franklin Gothic Medium"/>
              </a:rPr>
              <a:t>transmission-blocking vaccines</a:t>
            </a:r>
            <a:endParaRPr lang="en-US" sz="1200" b="1" i="1" dirty="0">
              <a:solidFill>
                <a:schemeClr val="accent6">
                  <a:lumMod val="75000"/>
                </a:schemeClr>
              </a:solidFill>
              <a:cs typeface="Franklin Gothic Medium"/>
            </a:endParaRPr>
          </a:p>
        </p:txBody>
      </p:sp>
      <p:sp>
        <p:nvSpPr>
          <p:cNvPr id="27" name="TextBox 26">
            <a:extLst>
              <a:ext uri="{FF2B5EF4-FFF2-40B4-BE49-F238E27FC236}">
                <a16:creationId xmlns:a16="http://schemas.microsoft.com/office/drawing/2014/main" id="{83E6B125-B73D-8304-3343-0DAAE200387B}"/>
              </a:ext>
            </a:extLst>
          </p:cNvPr>
          <p:cNvSpPr txBox="1"/>
          <p:nvPr/>
        </p:nvSpPr>
        <p:spPr>
          <a:xfrm>
            <a:off x="4293547" y="5003414"/>
            <a:ext cx="1478030" cy="461665"/>
          </a:xfrm>
          <a:prstGeom prst="rect">
            <a:avLst/>
          </a:prstGeom>
          <a:solidFill>
            <a:schemeClr val="bg1"/>
          </a:solidFill>
        </p:spPr>
        <p:txBody>
          <a:bodyPr wrap="square" rtlCol="0">
            <a:spAutoFit/>
          </a:bodyPr>
          <a:lstStyle/>
          <a:p>
            <a:pPr algn="ctr"/>
            <a:r>
              <a:rPr lang="en-US" sz="1200" b="1" dirty="0">
                <a:solidFill>
                  <a:schemeClr val="accent1"/>
                </a:solidFill>
                <a:cs typeface="Franklin Gothic Medium"/>
              </a:rPr>
              <a:t>infection blocking</a:t>
            </a:r>
            <a:r>
              <a:rPr lang="en-US" sz="1200" b="1" i="1" dirty="0">
                <a:solidFill>
                  <a:schemeClr val="accent1"/>
                </a:solidFill>
                <a:cs typeface="Franklin Gothic Medium"/>
              </a:rPr>
              <a:t> </a:t>
            </a:r>
            <a:r>
              <a:rPr lang="en-US" sz="1200" b="1" dirty="0">
                <a:solidFill>
                  <a:schemeClr val="accent1"/>
                </a:solidFill>
                <a:cs typeface="Franklin Gothic Medium"/>
              </a:rPr>
              <a:t>vaccines</a:t>
            </a:r>
          </a:p>
        </p:txBody>
      </p:sp>
      <p:sp>
        <p:nvSpPr>
          <p:cNvPr id="28" name="Rectangle 27">
            <a:extLst>
              <a:ext uri="{FF2B5EF4-FFF2-40B4-BE49-F238E27FC236}">
                <a16:creationId xmlns:a16="http://schemas.microsoft.com/office/drawing/2014/main" id="{265793CE-267B-8BB3-0D9F-6AECB6C3FBD9}"/>
              </a:ext>
            </a:extLst>
          </p:cNvPr>
          <p:cNvSpPr/>
          <p:nvPr/>
        </p:nvSpPr>
        <p:spPr>
          <a:xfrm rot="2256614">
            <a:off x="4177003" y="1116166"/>
            <a:ext cx="956912" cy="12494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0F1B168-BC47-AC84-9826-45E090D17606}"/>
              </a:ext>
            </a:extLst>
          </p:cNvPr>
          <p:cNvSpPr txBox="1"/>
          <p:nvPr/>
        </p:nvSpPr>
        <p:spPr>
          <a:xfrm>
            <a:off x="4606118" y="1802647"/>
            <a:ext cx="1250630" cy="461665"/>
          </a:xfrm>
          <a:prstGeom prst="rect">
            <a:avLst/>
          </a:prstGeom>
          <a:solidFill>
            <a:schemeClr val="bg1"/>
          </a:solidFill>
        </p:spPr>
        <p:txBody>
          <a:bodyPr wrap="square" rtlCol="0">
            <a:spAutoFit/>
          </a:bodyPr>
          <a:lstStyle/>
          <a:p>
            <a:pPr algn="ctr"/>
            <a:r>
              <a:rPr lang="en-US" sz="1200" b="1" dirty="0">
                <a:solidFill>
                  <a:srgbClr val="FF0000"/>
                </a:solidFill>
                <a:cs typeface="Franklin Gothic Medium"/>
              </a:rPr>
              <a:t>anti-growth rate vaccines</a:t>
            </a:r>
            <a:endParaRPr lang="en-US" sz="1200" b="1" i="1" dirty="0">
              <a:solidFill>
                <a:srgbClr val="FF0000"/>
              </a:solidFill>
              <a:cs typeface="Franklin Gothic Medium"/>
            </a:endParaRPr>
          </a:p>
        </p:txBody>
      </p:sp>
      <p:sp>
        <p:nvSpPr>
          <p:cNvPr id="30" name="TextBox 29">
            <a:extLst>
              <a:ext uri="{FF2B5EF4-FFF2-40B4-BE49-F238E27FC236}">
                <a16:creationId xmlns:a16="http://schemas.microsoft.com/office/drawing/2014/main" id="{6D4B0350-ADE1-4255-87F4-4BEE658ACC06}"/>
              </a:ext>
            </a:extLst>
          </p:cNvPr>
          <p:cNvSpPr txBox="1"/>
          <p:nvPr/>
        </p:nvSpPr>
        <p:spPr>
          <a:xfrm>
            <a:off x="6190284" y="3448580"/>
            <a:ext cx="1433586" cy="923330"/>
          </a:xfrm>
          <a:prstGeom prst="rect">
            <a:avLst/>
          </a:prstGeom>
          <a:solidFill>
            <a:schemeClr val="bg1"/>
          </a:solidFill>
        </p:spPr>
        <p:txBody>
          <a:bodyPr wrap="square" rtlCol="0">
            <a:spAutoFit/>
          </a:bodyPr>
          <a:lstStyle/>
          <a:p>
            <a:pPr algn="ctr"/>
            <a:r>
              <a:rPr lang="en-US" b="1" dirty="0">
                <a:solidFill>
                  <a:schemeClr val="accent6">
                    <a:lumMod val="75000"/>
                  </a:schemeClr>
                </a:solidFill>
                <a:cs typeface="Franklin Gothic Medium"/>
              </a:rPr>
              <a:t>transmission-blocking vaccines</a:t>
            </a:r>
            <a:endParaRPr lang="en-US" b="1" i="1" dirty="0">
              <a:solidFill>
                <a:schemeClr val="accent6">
                  <a:lumMod val="75000"/>
                </a:schemeClr>
              </a:solidFill>
              <a:cs typeface="Franklin Gothic Medium"/>
            </a:endParaRPr>
          </a:p>
        </p:txBody>
      </p:sp>
    </p:spTree>
    <p:extLst>
      <p:ext uri="{BB962C8B-B14F-4D97-AF65-F5344CB8AC3E}">
        <p14:creationId xmlns:p14="http://schemas.microsoft.com/office/powerpoint/2010/main" val="23410006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4B3A-1EC7-B855-F37B-380526000B6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9A5AB6F-D39D-94E1-EE92-E66EDDA6BABD}"/>
              </a:ext>
            </a:extLst>
          </p:cNvPr>
          <p:cNvSpPr>
            <a:spLocks noGrp="1"/>
          </p:cNvSpPr>
          <p:nvPr>
            <p:ph type="subTitle" idx="1"/>
          </p:nvPr>
        </p:nvSpPr>
        <p:spPr/>
        <p:txBody>
          <a:bodyPr/>
          <a:lstStyle/>
          <a:p>
            <a:endParaRPr lang="en-US"/>
          </a:p>
        </p:txBody>
      </p:sp>
      <p:pic>
        <p:nvPicPr>
          <p:cNvPr id="5" name="slide.url=https://www.polleverywhere.com/multiple_choice_polls/q1kS1z1nIzNd7O9kzBdHs?display_state=instructions&amp;activity_state=opened&amp;state=opened&amp;flow=Instructor&amp;onscreen=persist">
            <a:extLst>
              <a:ext uri="{FF2B5EF4-FFF2-40B4-BE49-F238E27FC236}">
                <a16:creationId xmlns:a16="http://schemas.microsoft.com/office/drawing/2014/main" id="{7139F6E8-E48D-56AA-9C52-49CEFDC8A968}"/>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980795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5EE1C-3B92-D224-E177-0F06CE0614B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28E88DE-B8C5-804C-2623-C240E60F9B0F}"/>
              </a:ext>
            </a:extLst>
          </p:cNvPr>
          <p:cNvSpPr>
            <a:spLocks noGrp="1"/>
          </p:cNvSpPr>
          <p:nvPr>
            <p:ph type="subTitle" idx="1"/>
          </p:nvPr>
        </p:nvSpPr>
        <p:spPr/>
        <p:txBody>
          <a:bodyPr/>
          <a:lstStyle/>
          <a:p>
            <a:endParaRPr lang="en-US"/>
          </a:p>
        </p:txBody>
      </p:sp>
      <p:pic>
        <p:nvPicPr>
          <p:cNvPr id="5" name="slide.url=https://www.polleverywhere.com/multiple_choice_polls/q1kS1z1nIzNd7O9kzBdHs?display_state=chart&amp;activity_state=closed&amp;state=closed&amp;flow=Instructor&amp;onscreen=persist">
            <a:extLst>
              <a:ext uri="{FF2B5EF4-FFF2-40B4-BE49-F238E27FC236}">
                <a16:creationId xmlns:a16="http://schemas.microsoft.com/office/drawing/2014/main" id="{BFCB56E0-388C-CED2-4C1B-EC53F4FF12B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340859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70FB0-6570-622B-14E3-37609E42617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390B78D-B4F3-2D53-0754-6AB1207F760A}"/>
              </a:ext>
            </a:extLst>
          </p:cNvPr>
          <p:cNvSpPr>
            <a:spLocks noGrp="1"/>
          </p:cNvSpPr>
          <p:nvPr>
            <p:ph type="subTitle" idx="1"/>
          </p:nvPr>
        </p:nvSpPr>
        <p:spPr/>
        <p:txBody>
          <a:bodyPr/>
          <a:lstStyle/>
          <a:p>
            <a:endParaRPr lang="en-US"/>
          </a:p>
        </p:txBody>
      </p:sp>
      <p:pic>
        <p:nvPicPr>
          <p:cNvPr id="5" name="slide.url=https://www.polleverywhere.com/multiple_choice_polls/q1kS1z1nIzNd7O9kzBdHs?display_state=chart&amp;activity_state=closed&amp;display=correctness&amp;state=closed&amp;flow=Instructor&amp;onscreen=persist">
            <a:extLst>
              <a:ext uri="{FF2B5EF4-FFF2-40B4-BE49-F238E27FC236}">
                <a16:creationId xmlns:a16="http://schemas.microsoft.com/office/drawing/2014/main" id="{BA0DF91E-F12C-1E54-00B6-88FC2C5D238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627017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F34F05CC-4CF7-2B9B-DFED-1B512BBE2F4F}"/>
              </a:ext>
            </a:extLst>
          </p:cNvPr>
          <p:cNvSpPr>
            <a:spLocks noGrp="1"/>
          </p:cNvSpPr>
          <p:nvPr>
            <p:ph idx="1"/>
          </p:nvPr>
        </p:nvSpPr>
        <p:spPr/>
        <p:txBody>
          <a:bodyPr/>
          <a:lstStyle/>
          <a:p>
            <a:endParaRPr lang="en-US"/>
          </a:p>
        </p:txBody>
      </p:sp>
      <p:sp>
        <p:nvSpPr>
          <p:cNvPr id="20" name="Title 1">
            <a:extLst>
              <a:ext uri="{FF2B5EF4-FFF2-40B4-BE49-F238E27FC236}">
                <a16:creationId xmlns:a16="http://schemas.microsoft.com/office/drawing/2014/main" id="{E881D219-4B2C-3C2D-9453-8150EE8A6D3F}"/>
              </a:ext>
            </a:extLst>
          </p:cNvPr>
          <p:cNvSpPr txBox="1">
            <a:spLocks/>
          </p:cNvSpPr>
          <p:nvPr/>
        </p:nvSpPr>
        <p:spPr>
          <a:xfrm>
            <a:off x="2146788" y="133401"/>
            <a:ext cx="7898424" cy="11997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Disease dynamics in the </a:t>
            </a:r>
            <a:r>
              <a:rPr lang="en-US" sz="3300" b="1" dirty="0">
                <a:solidFill>
                  <a:srgbClr val="C00000"/>
                </a:solidFill>
                <a:latin typeface="+mn-lt"/>
              </a:rPr>
              <a:t>broader community</a:t>
            </a:r>
            <a:endParaRPr lang="en-US" sz="2800" b="1" dirty="0">
              <a:solidFill>
                <a:srgbClr val="C00000"/>
              </a:solidFill>
              <a:latin typeface="+mn-lt"/>
            </a:endParaRPr>
          </a:p>
        </p:txBody>
      </p:sp>
    </p:spTree>
    <p:extLst>
      <p:ext uri="{BB962C8B-B14F-4D97-AF65-F5344CB8AC3E}">
        <p14:creationId xmlns:p14="http://schemas.microsoft.com/office/powerpoint/2010/main" val="20984569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with medium confidence">
            <a:extLst>
              <a:ext uri="{FF2B5EF4-FFF2-40B4-BE49-F238E27FC236}">
                <a16:creationId xmlns:a16="http://schemas.microsoft.com/office/drawing/2014/main" id="{6E2DF3AA-091E-A424-9E3C-F6AD8F38C1FE}"/>
              </a:ext>
            </a:extLst>
          </p:cNvPr>
          <p:cNvPicPr>
            <a:picLocks noGrp="1" noChangeAspect="1"/>
          </p:cNvPicPr>
          <p:nvPr>
            <p:ph idx="1"/>
          </p:nvPr>
        </p:nvPicPr>
        <p:blipFill rotWithShape="1">
          <a:blip r:embed="rId3"/>
          <a:srcRect b="15717"/>
          <a:stretch/>
        </p:blipFill>
        <p:spPr>
          <a:xfrm>
            <a:off x="408440" y="1066800"/>
            <a:ext cx="4035054" cy="2691312"/>
          </a:xfrm>
        </p:spPr>
      </p:pic>
      <p:sp>
        <p:nvSpPr>
          <p:cNvPr id="9" name="Content Placeholder 2">
            <a:extLst>
              <a:ext uri="{FF2B5EF4-FFF2-40B4-BE49-F238E27FC236}">
                <a16:creationId xmlns:a16="http://schemas.microsoft.com/office/drawing/2014/main" id="{ACF079CF-33CB-6DC8-CD21-2CA2091180DB}"/>
              </a:ext>
            </a:extLst>
          </p:cNvPr>
          <p:cNvSpPr txBox="1">
            <a:spLocks/>
          </p:cNvSpPr>
          <p:nvPr/>
        </p:nvSpPr>
        <p:spPr>
          <a:xfrm>
            <a:off x="192632" y="3813505"/>
            <a:ext cx="4587186" cy="294544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Lyme disease is a vector-borne disease caused by the bacterium, </a:t>
            </a:r>
            <a:r>
              <a:rPr lang="en-US" i="1" dirty="0" err="1"/>
              <a:t>Borrellia</a:t>
            </a:r>
            <a:r>
              <a:rPr lang="en-US" i="1" dirty="0"/>
              <a:t> </a:t>
            </a:r>
            <a:r>
              <a:rPr lang="en-US" i="1" dirty="0" err="1"/>
              <a:t>burgdoferi</a:t>
            </a:r>
            <a:r>
              <a:rPr lang="en-US" i="1" dirty="0"/>
              <a:t>, </a:t>
            </a:r>
            <a:r>
              <a:rPr lang="en-US" dirty="0"/>
              <a:t>vectored by </a:t>
            </a:r>
            <a:r>
              <a:rPr lang="en-US" i="1" dirty="0"/>
              <a:t>Ixodes </a:t>
            </a:r>
            <a:r>
              <a:rPr lang="en-US" dirty="0"/>
              <a:t>especially</a:t>
            </a:r>
            <a:r>
              <a:rPr lang="en-US" i="1" dirty="0"/>
              <a:t> Ixodes scapularis</a:t>
            </a:r>
            <a:r>
              <a:rPr lang="en-US" dirty="0"/>
              <a:t>) ticks. </a:t>
            </a:r>
          </a:p>
          <a:p>
            <a:r>
              <a:rPr lang="en-US" dirty="0"/>
              <a:t>Nymph ticks are borne in the spring, feed on small mammal hosts through the summer, then reproduce (particularly on deer) in the fall before going dormant in the winter.</a:t>
            </a:r>
          </a:p>
          <a:p>
            <a:r>
              <a:rPr lang="en-US" dirty="0"/>
              <a:t>Human cases are largely concentrated in the spring and summer and result from infected tick bites.</a:t>
            </a:r>
          </a:p>
        </p:txBody>
      </p:sp>
      <p:sp>
        <p:nvSpPr>
          <p:cNvPr id="2" name="Title 1">
            <a:extLst>
              <a:ext uri="{FF2B5EF4-FFF2-40B4-BE49-F238E27FC236}">
                <a16:creationId xmlns:a16="http://schemas.microsoft.com/office/drawing/2014/main" id="{A913C2DF-E347-2AFD-7490-74DE28A8B3AA}"/>
              </a:ext>
            </a:extLst>
          </p:cNvPr>
          <p:cNvSpPr txBox="1">
            <a:spLocks/>
          </p:cNvSpPr>
          <p:nvPr/>
        </p:nvSpPr>
        <p:spPr>
          <a:xfrm>
            <a:off x="2146788" y="133401"/>
            <a:ext cx="7898424" cy="11997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Disease dynamics in the </a:t>
            </a:r>
            <a:r>
              <a:rPr lang="en-US" sz="3300" b="1" dirty="0">
                <a:solidFill>
                  <a:srgbClr val="C00000"/>
                </a:solidFill>
                <a:latin typeface="+mn-lt"/>
              </a:rPr>
              <a:t>broader community</a:t>
            </a:r>
            <a:endParaRPr lang="en-US" sz="2800" dirty="0">
              <a:latin typeface="+mn-lt"/>
            </a:endParaRPr>
          </a:p>
          <a:p>
            <a:pPr algn="ctr"/>
            <a:r>
              <a:rPr lang="en-US" sz="2800" dirty="0">
                <a:latin typeface="+mn-lt"/>
              </a:rPr>
              <a:t>Example: Lyme Disease</a:t>
            </a:r>
          </a:p>
        </p:txBody>
      </p:sp>
      <p:pic>
        <p:nvPicPr>
          <p:cNvPr id="1026" name="Picture 2" descr="figure 1">
            <a:extLst>
              <a:ext uri="{FF2B5EF4-FFF2-40B4-BE49-F238E27FC236}">
                <a16:creationId xmlns:a16="http://schemas.microsoft.com/office/drawing/2014/main" id="{B2C7FC2D-B61C-1B43-FCBB-83775595D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5090" y="1670804"/>
            <a:ext cx="5163253" cy="42252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EA8E60-1026-9D2D-EB15-2FE4F60DEF76}"/>
              </a:ext>
            </a:extLst>
          </p:cNvPr>
          <p:cNvSpPr txBox="1"/>
          <p:nvPr/>
        </p:nvSpPr>
        <p:spPr>
          <a:xfrm>
            <a:off x="6991594" y="6519446"/>
            <a:ext cx="5200406" cy="307777"/>
          </a:xfrm>
          <a:prstGeom prst="rect">
            <a:avLst/>
          </a:prstGeom>
          <a:noFill/>
        </p:spPr>
        <p:txBody>
          <a:bodyPr wrap="square" rtlCol="0">
            <a:spAutoFit/>
          </a:bodyPr>
          <a:lstStyle/>
          <a:p>
            <a:pPr algn="r"/>
            <a:r>
              <a:rPr lang="en-US" sz="1400" dirty="0">
                <a:cs typeface="Franklin Gothic Medium"/>
              </a:rPr>
              <a:t>Barbour and </a:t>
            </a:r>
            <a:r>
              <a:rPr lang="en-US" sz="1400" dirty="0" err="1">
                <a:cs typeface="Franklin Gothic Medium"/>
              </a:rPr>
              <a:t>Zuckert</a:t>
            </a:r>
            <a:r>
              <a:rPr lang="en-US" sz="1400" dirty="0">
                <a:cs typeface="Franklin Gothic Medium"/>
              </a:rPr>
              <a:t> 1997. </a:t>
            </a:r>
            <a:r>
              <a:rPr lang="en-US" sz="1400" i="1" dirty="0">
                <a:cs typeface="Franklin Gothic Medium"/>
              </a:rPr>
              <a:t>Nature.</a:t>
            </a:r>
          </a:p>
        </p:txBody>
      </p:sp>
      <p:cxnSp>
        <p:nvCxnSpPr>
          <p:cNvPr id="5" name="Straight Arrow Connector 4">
            <a:extLst>
              <a:ext uri="{FF2B5EF4-FFF2-40B4-BE49-F238E27FC236}">
                <a16:creationId xmlns:a16="http://schemas.microsoft.com/office/drawing/2014/main" id="{669C30E4-2893-6863-3DDA-0D38808F60A4}"/>
              </a:ext>
            </a:extLst>
          </p:cNvPr>
          <p:cNvCxnSpPr/>
          <p:nvPr/>
        </p:nvCxnSpPr>
        <p:spPr>
          <a:xfrm flipH="1">
            <a:off x="8432800" y="3135086"/>
            <a:ext cx="711200" cy="841828"/>
          </a:xfrm>
          <a:prstGeom prst="straightConnector1">
            <a:avLst/>
          </a:prstGeom>
          <a:ln w="19050">
            <a:solidFill>
              <a:schemeClr val="bg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7555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999505-CDA4-E783-0E7A-EC7E655BDAF2}"/>
              </a:ext>
            </a:extLst>
          </p:cNvPr>
          <p:cNvSpPr txBox="1">
            <a:spLocks/>
          </p:cNvSpPr>
          <p:nvPr/>
        </p:nvSpPr>
        <p:spPr>
          <a:xfrm>
            <a:off x="838200" y="258231"/>
            <a:ext cx="10672482" cy="119405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Human infection probability varies with both the </a:t>
            </a:r>
            <a:r>
              <a:rPr lang="en-US" sz="3300" b="1" dirty="0">
                <a:solidFill>
                  <a:srgbClr val="C00000"/>
                </a:solidFill>
                <a:latin typeface="+mn-lt"/>
              </a:rPr>
              <a:t>density of infected ticks</a:t>
            </a:r>
            <a:r>
              <a:rPr lang="en-US" sz="3300" dirty="0">
                <a:latin typeface="+mn-lt"/>
              </a:rPr>
              <a:t> and the </a:t>
            </a:r>
            <a:r>
              <a:rPr lang="en-US" sz="3300" b="1" dirty="0">
                <a:solidFill>
                  <a:srgbClr val="C00000"/>
                </a:solidFill>
                <a:latin typeface="+mn-lt"/>
              </a:rPr>
              <a:t>prevalence of Lyme </a:t>
            </a:r>
            <a:r>
              <a:rPr lang="en-US" sz="3300" dirty="0">
                <a:latin typeface="+mn-lt"/>
              </a:rPr>
              <a:t>in the tick population.</a:t>
            </a:r>
          </a:p>
          <a:p>
            <a:pPr algn="ctr"/>
            <a:endParaRPr lang="en-US" sz="600" dirty="0">
              <a:latin typeface="+mn-lt"/>
            </a:endParaRPr>
          </a:p>
        </p:txBody>
      </p:sp>
      <p:pic>
        <p:nvPicPr>
          <p:cNvPr id="2050" name="Picture 2" descr="Image">
            <a:extLst>
              <a:ext uri="{FF2B5EF4-FFF2-40B4-BE49-F238E27FC236}">
                <a16:creationId xmlns:a16="http://schemas.microsoft.com/office/drawing/2014/main" id="{59CB2DA3-67E3-BB25-92D6-10E13C9B8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727" y="2488839"/>
            <a:ext cx="5456132" cy="349192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3FA063F-0145-1373-6F64-46EFFDE6CC95}"/>
              </a:ext>
            </a:extLst>
          </p:cNvPr>
          <p:cNvSpPr txBox="1">
            <a:spLocks/>
          </p:cNvSpPr>
          <p:nvPr/>
        </p:nvSpPr>
        <p:spPr>
          <a:xfrm>
            <a:off x="348433" y="1573962"/>
            <a:ext cx="5067748" cy="1194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mn-lt"/>
              </a:rPr>
              <a:t>Scenario 1: Density of infected ticks</a:t>
            </a:r>
          </a:p>
        </p:txBody>
      </p:sp>
      <p:sp>
        <p:nvSpPr>
          <p:cNvPr id="6" name="Title 1">
            <a:extLst>
              <a:ext uri="{FF2B5EF4-FFF2-40B4-BE49-F238E27FC236}">
                <a16:creationId xmlns:a16="http://schemas.microsoft.com/office/drawing/2014/main" id="{FAE41086-1AAC-3602-3CAD-8B41AEAEC759}"/>
              </a:ext>
            </a:extLst>
          </p:cNvPr>
          <p:cNvSpPr txBox="1">
            <a:spLocks/>
          </p:cNvSpPr>
          <p:nvPr/>
        </p:nvSpPr>
        <p:spPr>
          <a:xfrm>
            <a:off x="5815682" y="1579512"/>
            <a:ext cx="6458388" cy="1194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mn-lt"/>
              </a:rPr>
              <a:t>Scenario 2: Prevalence of Lyme in tick population</a:t>
            </a:r>
          </a:p>
        </p:txBody>
      </p:sp>
      <p:pic>
        <p:nvPicPr>
          <p:cNvPr id="2052" name="Picture 4" descr="prevalence3">
            <a:extLst>
              <a:ext uri="{FF2B5EF4-FFF2-40B4-BE49-F238E27FC236}">
                <a16:creationId xmlns:a16="http://schemas.microsoft.com/office/drawing/2014/main" id="{169987C3-171B-0455-BBB7-4609C07419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6319" y="2488839"/>
            <a:ext cx="5467248" cy="349192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B4076416-1265-5DBD-D464-554BEFCC2378}"/>
              </a:ext>
            </a:extLst>
          </p:cNvPr>
          <p:cNvSpPr txBox="1">
            <a:spLocks/>
          </p:cNvSpPr>
          <p:nvPr/>
        </p:nvSpPr>
        <p:spPr>
          <a:xfrm>
            <a:off x="-231328" y="6269950"/>
            <a:ext cx="3910443" cy="7473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92D050"/>
                </a:solidFill>
                <a:latin typeface="+mn-lt"/>
              </a:rPr>
              <a:t>lime</a:t>
            </a:r>
            <a:r>
              <a:rPr lang="en-US" sz="2400" b="1" dirty="0">
                <a:latin typeface="+mn-lt"/>
              </a:rPr>
              <a:t> = infected with Lyme</a:t>
            </a:r>
          </a:p>
        </p:txBody>
      </p:sp>
      <p:sp>
        <p:nvSpPr>
          <p:cNvPr id="8" name="TextBox 7">
            <a:extLst>
              <a:ext uri="{FF2B5EF4-FFF2-40B4-BE49-F238E27FC236}">
                <a16:creationId xmlns:a16="http://schemas.microsoft.com/office/drawing/2014/main" id="{4A4A1F35-5F02-AE31-1B5C-78EE41541E40}"/>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parasiteecology.wordpress.com</a:t>
            </a:r>
            <a:endParaRPr lang="en-US" sz="1400" i="1" dirty="0">
              <a:cs typeface="Franklin Gothic Medium"/>
            </a:endParaRPr>
          </a:p>
        </p:txBody>
      </p:sp>
    </p:spTree>
    <p:extLst>
      <p:ext uri="{BB962C8B-B14F-4D97-AF65-F5344CB8AC3E}">
        <p14:creationId xmlns:p14="http://schemas.microsoft.com/office/powerpoint/2010/main" val="8836094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863D13-6532-FE21-DA84-DB00899143B2}"/>
              </a:ext>
            </a:extLst>
          </p:cNvPr>
          <p:cNvSpPr>
            <a:spLocks noGrp="1"/>
          </p:cNvSpPr>
          <p:nvPr>
            <p:ph idx="1"/>
          </p:nvPr>
        </p:nvSpPr>
        <p:spPr>
          <a:xfrm>
            <a:off x="6713512" y="1778508"/>
            <a:ext cx="4301577" cy="4351338"/>
          </a:xfrm>
        </p:spPr>
        <p:txBody>
          <a:bodyPr/>
          <a:lstStyle/>
          <a:p>
            <a:pPr marL="514350" indent="-514350">
              <a:buAutoNum type="arabicParenBoth"/>
            </a:pPr>
            <a:r>
              <a:rPr lang="en-US" sz="2800" dirty="0">
                <a:latin typeface="+mn-lt"/>
              </a:rPr>
              <a:t>Wildlife hosts vary in the extent to which they offer blood meals to ticks, thereby modulating tick abundance.</a:t>
            </a:r>
          </a:p>
          <a:p>
            <a:pPr marL="514350" indent="-514350">
              <a:buAutoNum type="arabicParenBoth"/>
            </a:pPr>
            <a:r>
              <a:rPr lang="en-US" sz="2800" dirty="0">
                <a:latin typeface="+mn-lt"/>
              </a:rPr>
              <a:t>Wildlife hosts also vary in their permissibility to </a:t>
            </a:r>
            <a:r>
              <a:rPr lang="en-US" sz="2800" i="1" dirty="0">
                <a:latin typeface="+mn-lt"/>
              </a:rPr>
              <a:t>B. </a:t>
            </a:r>
            <a:r>
              <a:rPr lang="en-US" sz="2800" i="1" dirty="0" err="1">
                <a:latin typeface="+mn-lt"/>
              </a:rPr>
              <a:t>burgdoferi</a:t>
            </a:r>
            <a:r>
              <a:rPr lang="en-US" sz="2800" i="1" dirty="0">
                <a:latin typeface="+mn-lt"/>
              </a:rPr>
              <a:t> </a:t>
            </a:r>
            <a:r>
              <a:rPr lang="en-US" sz="2800" dirty="0">
                <a:latin typeface="+mn-lt"/>
              </a:rPr>
              <a:t>infection.</a:t>
            </a:r>
            <a:endParaRPr lang="en-US" dirty="0"/>
          </a:p>
        </p:txBody>
      </p:sp>
      <p:pic>
        <p:nvPicPr>
          <p:cNvPr id="3074" name="Picture 2" descr="Image">
            <a:extLst>
              <a:ext uri="{FF2B5EF4-FFF2-40B4-BE49-F238E27FC236}">
                <a16:creationId xmlns:a16="http://schemas.microsoft.com/office/drawing/2014/main" id="{4E4C0412-A7EE-462A-AB23-9C58A35EF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283" y="1277343"/>
            <a:ext cx="5118334" cy="51675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A3E8E5B-CE80-C955-54D4-0D76723F3A3B}"/>
              </a:ext>
            </a:extLst>
          </p:cNvPr>
          <p:cNvSpPr txBox="1">
            <a:spLocks/>
          </p:cNvSpPr>
          <p:nvPr/>
        </p:nvSpPr>
        <p:spPr>
          <a:xfrm>
            <a:off x="505609" y="258231"/>
            <a:ext cx="11005073" cy="11940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The broader </a:t>
            </a:r>
            <a:r>
              <a:rPr lang="en-US" sz="3000" b="1" dirty="0">
                <a:solidFill>
                  <a:srgbClr val="C00000"/>
                </a:solidFill>
                <a:latin typeface="+mn-lt"/>
              </a:rPr>
              <a:t>wildlife community impacts Lyme disease risk</a:t>
            </a:r>
            <a:r>
              <a:rPr lang="en-US" sz="3000" dirty="0">
                <a:latin typeface="+mn-lt"/>
              </a:rPr>
              <a:t> for humans</a:t>
            </a:r>
          </a:p>
        </p:txBody>
      </p:sp>
      <p:sp>
        <p:nvSpPr>
          <p:cNvPr id="5" name="Title 1">
            <a:extLst>
              <a:ext uri="{FF2B5EF4-FFF2-40B4-BE49-F238E27FC236}">
                <a16:creationId xmlns:a16="http://schemas.microsoft.com/office/drawing/2014/main" id="{57DA98A0-D467-1714-9549-8B0982EE057E}"/>
              </a:ext>
            </a:extLst>
          </p:cNvPr>
          <p:cNvSpPr txBox="1">
            <a:spLocks/>
          </p:cNvSpPr>
          <p:nvPr/>
        </p:nvSpPr>
        <p:spPr>
          <a:xfrm>
            <a:off x="-231328" y="6269950"/>
            <a:ext cx="3910443" cy="7473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92D050"/>
                </a:solidFill>
                <a:latin typeface="+mn-lt"/>
              </a:rPr>
              <a:t>lime</a:t>
            </a:r>
            <a:r>
              <a:rPr lang="en-US" sz="2400" b="1" dirty="0">
                <a:latin typeface="+mn-lt"/>
              </a:rPr>
              <a:t> = infected with Lyme</a:t>
            </a:r>
          </a:p>
        </p:txBody>
      </p:sp>
      <p:sp>
        <p:nvSpPr>
          <p:cNvPr id="6" name="TextBox 5">
            <a:extLst>
              <a:ext uri="{FF2B5EF4-FFF2-40B4-BE49-F238E27FC236}">
                <a16:creationId xmlns:a16="http://schemas.microsoft.com/office/drawing/2014/main" id="{E3B755AC-C170-1BF0-9B76-4A4E95BE7347}"/>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parasiteecology.wordpress.com</a:t>
            </a:r>
            <a:endParaRPr lang="en-US" sz="1400" i="1" dirty="0">
              <a:cs typeface="Franklin Gothic Medium"/>
            </a:endParaRPr>
          </a:p>
        </p:txBody>
      </p:sp>
    </p:spTree>
    <p:extLst>
      <p:ext uri="{BB962C8B-B14F-4D97-AF65-F5344CB8AC3E}">
        <p14:creationId xmlns:p14="http://schemas.microsoft.com/office/powerpoint/2010/main" val="704166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4F2ED1-153F-7027-1572-D1D0A5F58302}"/>
              </a:ext>
            </a:extLst>
          </p:cNvPr>
          <p:cNvSpPr>
            <a:spLocks noGrp="1"/>
          </p:cNvSpPr>
          <p:nvPr>
            <p:ph idx="1"/>
          </p:nvPr>
        </p:nvSpPr>
        <p:spPr/>
        <p:txBody>
          <a:bodyPr/>
          <a:lstStyle/>
          <a:p>
            <a:endParaRPr lang="en-US"/>
          </a:p>
        </p:txBody>
      </p:sp>
      <p:sp>
        <p:nvSpPr>
          <p:cNvPr id="5" name="Title 1">
            <a:extLst>
              <a:ext uri="{FF2B5EF4-FFF2-40B4-BE49-F238E27FC236}">
                <a16:creationId xmlns:a16="http://schemas.microsoft.com/office/drawing/2014/main" id="{891EA3E4-C306-0757-5B7E-52C0DFD30845}"/>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latin typeface="+mn-lt"/>
              </a:rPr>
              <a:t>While a popular concept, it only holds in select cases!</a:t>
            </a:r>
          </a:p>
        </p:txBody>
      </p:sp>
      <p:sp>
        <p:nvSpPr>
          <p:cNvPr id="6" name="Rectangle 5">
            <a:extLst>
              <a:ext uri="{FF2B5EF4-FFF2-40B4-BE49-F238E27FC236}">
                <a16:creationId xmlns:a16="http://schemas.microsoft.com/office/drawing/2014/main" id="{1A518E11-61AD-144F-E807-BDB1FA353111}"/>
              </a:ext>
            </a:extLst>
          </p:cNvPr>
          <p:cNvSpPr/>
          <p:nvPr/>
        </p:nvSpPr>
        <p:spPr>
          <a:xfrm>
            <a:off x="2452744" y="1054249"/>
            <a:ext cx="7592468" cy="403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4914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46082" name="Picture 2" descr="Smallpox - Wikipedia">
            <a:extLst>
              <a:ext uri="{FF2B5EF4-FFF2-40B4-BE49-F238E27FC236}">
                <a16:creationId xmlns:a16="http://schemas.microsoft.com/office/drawing/2014/main" id="{23C013E9-F17C-F425-605C-D448C02FF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5113" y="1413536"/>
            <a:ext cx="3397185" cy="5178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D82FE4C-431B-D978-1894-A133D5E6BABF}"/>
              </a:ext>
            </a:extLst>
          </p:cNvPr>
          <p:cNvSpPr/>
          <p:nvPr/>
        </p:nvSpPr>
        <p:spPr>
          <a:xfrm>
            <a:off x="259702" y="2463282"/>
            <a:ext cx="8119188" cy="4128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6268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latin typeface="+mn-lt"/>
              </a:rPr>
              <a:t>While a popular concept, it only holds in select cases!</a:t>
            </a:r>
          </a:p>
        </p:txBody>
      </p:sp>
      <p:sp>
        <p:nvSpPr>
          <p:cNvPr id="16" name="TextBox 15">
            <a:extLst>
              <a:ext uri="{FF2B5EF4-FFF2-40B4-BE49-F238E27FC236}">
                <a16:creationId xmlns:a16="http://schemas.microsoft.com/office/drawing/2014/main" id="{55BF16DA-B765-ED54-21D6-996ECC49440D}"/>
              </a:ext>
            </a:extLst>
          </p:cNvPr>
          <p:cNvSpPr txBox="1"/>
          <p:nvPr/>
        </p:nvSpPr>
        <p:spPr>
          <a:xfrm>
            <a:off x="1491727" y="5187413"/>
            <a:ext cx="9208546" cy="830997"/>
          </a:xfrm>
          <a:prstGeom prst="rect">
            <a:avLst/>
          </a:prstGeom>
          <a:noFill/>
        </p:spPr>
        <p:txBody>
          <a:bodyPr wrap="square">
            <a:spAutoFit/>
          </a:bodyPr>
          <a:lstStyle/>
          <a:p>
            <a:pPr algn="ctr"/>
            <a:r>
              <a:rPr lang="en-US" sz="2400" dirty="0"/>
              <a:t>In the case of Lyme, many examples demonstrate a </a:t>
            </a:r>
          </a:p>
          <a:p>
            <a:pPr algn="ctr"/>
            <a:r>
              <a:rPr lang="en-US" sz="2400" b="1" dirty="0">
                <a:solidFill>
                  <a:srgbClr val="C00000"/>
                </a:solidFill>
              </a:rPr>
              <a:t>negative correlation between host biodiversity and Lyme prevalence</a:t>
            </a:r>
            <a:r>
              <a:rPr lang="en-US" sz="2400" b="1" dirty="0"/>
              <a:t>.</a:t>
            </a:r>
          </a:p>
        </p:txBody>
      </p:sp>
      <p:pic>
        <p:nvPicPr>
          <p:cNvPr id="5" name="Picture 4" descr="Chart, scatter chart&#10;&#10;Description automatically generated">
            <a:extLst>
              <a:ext uri="{FF2B5EF4-FFF2-40B4-BE49-F238E27FC236}">
                <a16:creationId xmlns:a16="http://schemas.microsoft.com/office/drawing/2014/main" id="{098C641D-D745-4037-DF4F-785649D59525}"/>
              </a:ext>
            </a:extLst>
          </p:cNvPr>
          <p:cNvPicPr>
            <a:picLocks noChangeAspect="1"/>
          </p:cNvPicPr>
          <p:nvPr/>
        </p:nvPicPr>
        <p:blipFill rotWithShape="1">
          <a:blip r:embed="rId3"/>
          <a:srcRect l="9348" t="34658" b="32412"/>
          <a:stretch/>
        </p:blipFill>
        <p:spPr>
          <a:xfrm>
            <a:off x="1366270" y="1693044"/>
            <a:ext cx="5063523" cy="3395646"/>
          </a:xfrm>
          <a:prstGeom prst="rect">
            <a:avLst/>
          </a:prstGeom>
        </p:spPr>
      </p:pic>
      <p:pic>
        <p:nvPicPr>
          <p:cNvPr id="7" name="Picture 6" descr="Chart, scatter chart&#10;&#10;Description automatically generated">
            <a:extLst>
              <a:ext uri="{FF2B5EF4-FFF2-40B4-BE49-F238E27FC236}">
                <a16:creationId xmlns:a16="http://schemas.microsoft.com/office/drawing/2014/main" id="{66A40EEF-B834-8E79-3F71-D964722E8F7A}"/>
              </a:ext>
            </a:extLst>
          </p:cNvPr>
          <p:cNvPicPr>
            <a:picLocks noChangeAspect="1"/>
          </p:cNvPicPr>
          <p:nvPr/>
        </p:nvPicPr>
        <p:blipFill rotWithShape="1">
          <a:blip r:embed="rId3"/>
          <a:srcRect l="9348" t="67183"/>
          <a:stretch/>
        </p:blipFill>
        <p:spPr>
          <a:xfrm>
            <a:off x="6256749" y="1838445"/>
            <a:ext cx="5063523" cy="3384041"/>
          </a:xfrm>
          <a:prstGeom prst="rect">
            <a:avLst/>
          </a:prstGeom>
        </p:spPr>
      </p:pic>
      <p:sp>
        <p:nvSpPr>
          <p:cNvPr id="10" name="TextBox 9">
            <a:extLst>
              <a:ext uri="{FF2B5EF4-FFF2-40B4-BE49-F238E27FC236}">
                <a16:creationId xmlns:a16="http://schemas.microsoft.com/office/drawing/2014/main" id="{79427EEB-68D2-5749-B0A2-16C71BEF91E7}"/>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Ostfeld</a:t>
            </a:r>
            <a:r>
              <a:rPr lang="en-US" sz="1400" dirty="0">
                <a:cs typeface="Franklin Gothic Medium"/>
              </a:rPr>
              <a:t> and </a:t>
            </a:r>
            <a:r>
              <a:rPr lang="en-US" sz="1400" dirty="0" err="1">
                <a:cs typeface="Franklin Gothic Medium"/>
              </a:rPr>
              <a:t>Keesing</a:t>
            </a:r>
            <a:r>
              <a:rPr lang="en-US" sz="1400" dirty="0">
                <a:cs typeface="Franklin Gothic Medium"/>
              </a:rPr>
              <a:t>. 2000. </a:t>
            </a:r>
            <a:r>
              <a:rPr lang="en-US" sz="1400" i="1" dirty="0">
                <a:cs typeface="Franklin Gothic Medium"/>
              </a:rPr>
              <a:t>Conservation Biology.</a:t>
            </a:r>
            <a:endParaRPr lang="en-US" sz="1400" dirty="0">
              <a:cs typeface="Franklin Gothic Medium"/>
            </a:endParaRPr>
          </a:p>
        </p:txBody>
      </p:sp>
      <p:sp>
        <p:nvSpPr>
          <p:cNvPr id="3" name="Rectangle 2">
            <a:extLst>
              <a:ext uri="{FF2B5EF4-FFF2-40B4-BE49-F238E27FC236}">
                <a16:creationId xmlns:a16="http://schemas.microsoft.com/office/drawing/2014/main" id="{731A93BF-D6B2-46C2-D86C-7B6C79DA1244}"/>
              </a:ext>
            </a:extLst>
          </p:cNvPr>
          <p:cNvSpPr/>
          <p:nvPr/>
        </p:nvSpPr>
        <p:spPr>
          <a:xfrm>
            <a:off x="2452744" y="1054249"/>
            <a:ext cx="7592468" cy="4037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1742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highlight>
                  <a:srgbClr val="FFFF00"/>
                </a:highlight>
                <a:latin typeface="+mn-lt"/>
              </a:rPr>
              <a:t>While a popular concept, it only holds in select cases!</a:t>
            </a:r>
          </a:p>
        </p:txBody>
      </p:sp>
      <p:sp>
        <p:nvSpPr>
          <p:cNvPr id="16" name="TextBox 15">
            <a:extLst>
              <a:ext uri="{FF2B5EF4-FFF2-40B4-BE49-F238E27FC236}">
                <a16:creationId xmlns:a16="http://schemas.microsoft.com/office/drawing/2014/main" id="{55BF16DA-B765-ED54-21D6-996ECC49440D}"/>
              </a:ext>
            </a:extLst>
          </p:cNvPr>
          <p:cNvSpPr txBox="1"/>
          <p:nvPr/>
        </p:nvSpPr>
        <p:spPr>
          <a:xfrm>
            <a:off x="1491727" y="5187413"/>
            <a:ext cx="9208546" cy="830997"/>
          </a:xfrm>
          <a:prstGeom prst="rect">
            <a:avLst/>
          </a:prstGeom>
          <a:noFill/>
        </p:spPr>
        <p:txBody>
          <a:bodyPr wrap="square">
            <a:spAutoFit/>
          </a:bodyPr>
          <a:lstStyle/>
          <a:p>
            <a:pPr algn="ctr"/>
            <a:r>
              <a:rPr lang="en-US" sz="2400" dirty="0"/>
              <a:t>In the case of Lyme, many examples demonstrate a </a:t>
            </a:r>
          </a:p>
          <a:p>
            <a:pPr algn="ctr"/>
            <a:r>
              <a:rPr lang="en-US" sz="2400" b="1" dirty="0">
                <a:solidFill>
                  <a:srgbClr val="C00000"/>
                </a:solidFill>
              </a:rPr>
              <a:t>negative correlation between host biodiversity and Lyme prevalence</a:t>
            </a:r>
            <a:r>
              <a:rPr lang="en-US" sz="2400" b="1" dirty="0"/>
              <a:t>.</a:t>
            </a:r>
          </a:p>
        </p:txBody>
      </p:sp>
      <p:pic>
        <p:nvPicPr>
          <p:cNvPr id="5" name="Picture 4" descr="Chart, scatter chart&#10;&#10;Description automatically generated">
            <a:extLst>
              <a:ext uri="{FF2B5EF4-FFF2-40B4-BE49-F238E27FC236}">
                <a16:creationId xmlns:a16="http://schemas.microsoft.com/office/drawing/2014/main" id="{098C641D-D745-4037-DF4F-785649D59525}"/>
              </a:ext>
            </a:extLst>
          </p:cNvPr>
          <p:cNvPicPr>
            <a:picLocks noChangeAspect="1"/>
          </p:cNvPicPr>
          <p:nvPr/>
        </p:nvPicPr>
        <p:blipFill rotWithShape="1">
          <a:blip r:embed="rId3"/>
          <a:srcRect l="9348" t="34658" b="32412"/>
          <a:stretch/>
        </p:blipFill>
        <p:spPr>
          <a:xfrm>
            <a:off x="1366270" y="1693044"/>
            <a:ext cx="5063523" cy="3395646"/>
          </a:xfrm>
          <a:prstGeom prst="rect">
            <a:avLst/>
          </a:prstGeom>
        </p:spPr>
      </p:pic>
      <p:pic>
        <p:nvPicPr>
          <p:cNvPr id="7" name="Picture 6" descr="Chart, scatter chart&#10;&#10;Description automatically generated">
            <a:extLst>
              <a:ext uri="{FF2B5EF4-FFF2-40B4-BE49-F238E27FC236}">
                <a16:creationId xmlns:a16="http://schemas.microsoft.com/office/drawing/2014/main" id="{66A40EEF-B834-8E79-3F71-D964722E8F7A}"/>
              </a:ext>
            </a:extLst>
          </p:cNvPr>
          <p:cNvPicPr>
            <a:picLocks noChangeAspect="1"/>
          </p:cNvPicPr>
          <p:nvPr/>
        </p:nvPicPr>
        <p:blipFill rotWithShape="1">
          <a:blip r:embed="rId3"/>
          <a:srcRect l="9348" t="67183"/>
          <a:stretch/>
        </p:blipFill>
        <p:spPr>
          <a:xfrm>
            <a:off x="6256749" y="1838445"/>
            <a:ext cx="5063523" cy="3384041"/>
          </a:xfrm>
          <a:prstGeom prst="rect">
            <a:avLst/>
          </a:prstGeom>
        </p:spPr>
      </p:pic>
      <p:sp>
        <p:nvSpPr>
          <p:cNvPr id="2" name="TextBox 1">
            <a:extLst>
              <a:ext uri="{FF2B5EF4-FFF2-40B4-BE49-F238E27FC236}">
                <a16:creationId xmlns:a16="http://schemas.microsoft.com/office/drawing/2014/main" id="{B999751C-68DE-56AE-2F9F-9B347982ED99}"/>
              </a:ext>
            </a:extLst>
          </p:cNvPr>
          <p:cNvSpPr txBox="1"/>
          <p:nvPr/>
        </p:nvSpPr>
        <p:spPr>
          <a:xfrm>
            <a:off x="1652476" y="6052585"/>
            <a:ext cx="9208546" cy="461665"/>
          </a:xfrm>
          <a:prstGeom prst="rect">
            <a:avLst/>
          </a:prstGeom>
          <a:noFill/>
        </p:spPr>
        <p:txBody>
          <a:bodyPr wrap="square">
            <a:spAutoFit/>
          </a:bodyPr>
          <a:lstStyle/>
          <a:p>
            <a:pPr algn="ctr"/>
            <a:r>
              <a:rPr lang="en-US" sz="2400" dirty="0">
                <a:highlight>
                  <a:srgbClr val="FFFF00"/>
                </a:highlight>
              </a:rPr>
              <a:t>Patterns depend on the context of the wildlife community!</a:t>
            </a:r>
            <a:endParaRPr lang="en-US" sz="2400" b="1" dirty="0">
              <a:highlight>
                <a:srgbClr val="FFFF00"/>
              </a:highlight>
            </a:endParaRPr>
          </a:p>
        </p:txBody>
      </p:sp>
    </p:spTree>
    <p:extLst>
      <p:ext uri="{BB962C8B-B14F-4D97-AF65-F5344CB8AC3E}">
        <p14:creationId xmlns:p14="http://schemas.microsoft.com/office/powerpoint/2010/main" val="11140463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46D6BC3-3957-4389-DEDE-63A8CAD2D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4400" y="1344318"/>
            <a:ext cx="6959600" cy="52554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37BFF079-91DC-2379-20CD-22DD54BF9190}"/>
              </a:ext>
            </a:extLst>
          </p:cNvPr>
          <p:cNvSpPr txBox="1">
            <a:spLocks/>
          </p:cNvSpPr>
          <p:nvPr/>
        </p:nvSpPr>
        <p:spPr>
          <a:xfrm>
            <a:off x="838200" y="258231"/>
            <a:ext cx="10672482" cy="1194052"/>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Human infection probability varies with both the </a:t>
            </a:r>
            <a:r>
              <a:rPr lang="en-US" sz="3300" b="1" dirty="0">
                <a:solidFill>
                  <a:srgbClr val="C00000"/>
                </a:solidFill>
                <a:latin typeface="+mn-lt"/>
              </a:rPr>
              <a:t>density of infected ticks</a:t>
            </a:r>
            <a:r>
              <a:rPr lang="en-US" sz="3300" dirty="0">
                <a:latin typeface="+mn-lt"/>
              </a:rPr>
              <a:t> and the </a:t>
            </a:r>
            <a:r>
              <a:rPr lang="en-US" sz="3300" b="1" dirty="0">
                <a:solidFill>
                  <a:srgbClr val="C00000"/>
                </a:solidFill>
                <a:latin typeface="+mn-lt"/>
              </a:rPr>
              <a:t>prevalence of Lyme </a:t>
            </a:r>
            <a:r>
              <a:rPr lang="en-US" sz="3300" dirty="0">
                <a:latin typeface="+mn-lt"/>
              </a:rPr>
              <a:t>in the tick population.</a:t>
            </a:r>
          </a:p>
          <a:p>
            <a:pPr algn="ctr"/>
            <a:endParaRPr lang="en-US" sz="600" dirty="0">
              <a:latin typeface="+mn-lt"/>
            </a:endParaRPr>
          </a:p>
        </p:txBody>
      </p:sp>
      <p:sp>
        <p:nvSpPr>
          <p:cNvPr id="6" name="TextBox 5">
            <a:extLst>
              <a:ext uri="{FF2B5EF4-FFF2-40B4-BE49-F238E27FC236}">
                <a16:creationId xmlns:a16="http://schemas.microsoft.com/office/drawing/2014/main" id="{3CE57B30-4C9C-0423-0A5E-14F0938C2C6D}"/>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parasiteecology.wordpress.com</a:t>
            </a:r>
            <a:endParaRPr lang="en-US" sz="1400" i="1" dirty="0">
              <a:cs typeface="Franklin Gothic Medium"/>
            </a:endParaRPr>
          </a:p>
        </p:txBody>
      </p:sp>
    </p:spTree>
    <p:extLst>
      <p:ext uri="{BB962C8B-B14F-4D97-AF65-F5344CB8AC3E}">
        <p14:creationId xmlns:p14="http://schemas.microsoft.com/office/powerpoint/2010/main" val="39607645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8F7B4-6F01-B806-D783-09285241DEA8}"/>
              </a:ext>
            </a:extLst>
          </p:cNvPr>
          <p:cNvSpPr>
            <a:spLocks noGrp="1"/>
          </p:cNvSpPr>
          <p:nvPr>
            <p:ph idx="1"/>
          </p:nvPr>
        </p:nvSpPr>
        <p:spPr>
          <a:xfrm>
            <a:off x="1681843" y="678997"/>
            <a:ext cx="8828314" cy="1048204"/>
          </a:xfrm>
        </p:spPr>
        <p:txBody>
          <a:bodyPr/>
          <a:lstStyle/>
          <a:p>
            <a:pPr marL="0" indent="0" algn="ctr">
              <a:buNone/>
            </a:pPr>
            <a:r>
              <a:rPr lang="en-US" b="0" i="0" u="none" strike="noStrike" dirty="0">
                <a:solidFill>
                  <a:srgbClr val="4D5156"/>
                </a:solidFill>
                <a:effectLst/>
                <a:latin typeface="Calibri" panose="020F0502020204030204" pitchFamily="34" charset="0"/>
                <a:cs typeface="Calibri" panose="020F0502020204030204" pitchFamily="34" charset="0"/>
              </a:rPr>
              <a:t>“</a:t>
            </a:r>
            <a:r>
              <a:rPr lang="en-US" b="1" i="0" u="none" strike="noStrike" dirty="0" err="1">
                <a:solidFill>
                  <a:srgbClr val="C00000"/>
                </a:solidFill>
                <a:effectLst/>
                <a:latin typeface="Calibri" panose="020F0502020204030204" pitchFamily="34" charset="0"/>
                <a:cs typeface="Calibri" panose="020F0502020204030204" pitchFamily="34" charset="0"/>
              </a:rPr>
              <a:t>Zooprophylaxis</a:t>
            </a:r>
            <a:r>
              <a:rPr lang="en-US" b="0" i="0" u="none" strike="noStrike" dirty="0">
                <a:solidFill>
                  <a:srgbClr val="4D5156"/>
                </a:solidFill>
                <a:effectLst/>
                <a:latin typeface="Calibri" panose="020F0502020204030204" pitchFamily="34" charset="0"/>
                <a:cs typeface="Calibri" panose="020F0502020204030204" pitchFamily="34" charset="0"/>
              </a:rPr>
              <a:t>” is the diversion of pathogen-transmitting arthropods from humans to animals</a:t>
            </a:r>
            <a:endParaRPr lang="en-US" dirty="0">
              <a:latin typeface="Calibri" panose="020F0502020204030204" pitchFamily="34" charset="0"/>
              <a:cs typeface="Calibri" panose="020F0502020204030204" pitchFamily="34" charset="0"/>
            </a:endParaRPr>
          </a:p>
        </p:txBody>
      </p:sp>
      <p:pic>
        <p:nvPicPr>
          <p:cNvPr id="7" name="Main graphic">
            <a:extLst>
              <a:ext uri="{FF2B5EF4-FFF2-40B4-BE49-F238E27FC236}">
                <a16:creationId xmlns:a16="http://schemas.microsoft.com/office/drawing/2014/main" id="{9B56D721-CA71-2BAD-7898-69DA3FA6C931}"/>
              </a:ext>
            </a:extLst>
          </p:cNvPr>
          <p:cNvPicPr/>
          <p:nvPr/>
        </p:nvPicPr>
        <p:blipFill rotWithShape="1">
          <a:blip r:embed="rId3"/>
          <a:srcRect t="47012" b="-10475"/>
          <a:stretch/>
        </p:blipFill>
        <p:spPr>
          <a:xfrm>
            <a:off x="237017" y="2971254"/>
            <a:ext cx="6334902" cy="4319092"/>
          </a:xfrm>
          <a:prstGeom prst="rect">
            <a:avLst/>
          </a:prstGeom>
          <a:ln>
            <a:noFill/>
          </a:ln>
        </p:spPr>
      </p:pic>
      <p:sp>
        <p:nvSpPr>
          <p:cNvPr id="9" name="TextBox 8">
            <a:extLst>
              <a:ext uri="{FF2B5EF4-FFF2-40B4-BE49-F238E27FC236}">
                <a16:creationId xmlns:a16="http://schemas.microsoft.com/office/drawing/2014/main" id="{194D30C0-0896-FC97-4686-EF221731F40F}"/>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Swei</a:t>
            </a:r>
            <a:r>
              <a:rPr lang="en-US" sz="1400" dirty="0">
                <a:cs typeface="Franklin Gothic Medium"/>
              </a:rPr>
              <a:t> et al. 2011. </a:t>
            </a:r>
            <a:r>
              <a:rPr lang="en-US" sz="1400" i="1" dirty="0">
                <a:cs typeface="Franklin Gothic Medium"/>
              </a:rPr>
              <a:t>Proc Roy Soc B.</a:t>
            </a:r>
            <a:endParaRPr lang="en-US" sz="1400" dirty="0">
              <a:cs typeface="Franklin Gothic Medium"/>
            </a:endParaRPr>
          </a:p>
        </p:txBody>
      </p:sp>
      <p:sp>
        <p:nvSpPr>
          <p:cNvPr id="10" name="Title 1">
            <a:extLst>
              <a:ext uri="{FF2B5EF4-FFF2-40B4-BE49-F238E27FC236}">
                <a16:creationId xmlns:a16="http://schemas.microsoft.com/office/drawing/2014/main" id="{5B5739F5-BD81-32AC-E9E9-E495324089DB}"/>
              </a:ext>
            </a:extLst>
          </p:cNvPr>
          <p:cNvSpPr txBox="1">
            <a:spLocks/>
          </p:cNvSpPr>
          <p:nvPr/>
        </p:nvSpPr>
        <p:spPr>
          <a:xfrm>
            <a:off x="184647" y="1467381"/>
            <a:ext cx="7136331" cy="18584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Tick burden on female (left) and male (right) woodrats in Marin County, CA following removal of western fence lizard (</a:t>
            </a:r>
            <a:r>
              <a:rPr lang="en-US" sz="1800" b="0" i="1" u="none" strike="noStrike" dirty="0">
                <a:solidFill>
                  <a:srgbClr val="333333"/>
                </a:solidFill>
                <a:effectLst/>
                <a:latin typeface="+mn-lt"/>
              </a:rPr>
              <a:t>Sceloporus occidentalis</a:t>
            </a:r>
            <a:r>
              <a:rPr lang="en-US" sz="1800" dirty="0">
                <a:latin typeface="+mn-lt"/>
              </a:rPr>
              <a:t>) at the end of the 2007 year in experimental (solid) and control (open circle) plots</a:t>
            </a:r>
          </a:p>
        </p:txBody>
      </p:sp>
      <p:pic>
        <p:nvPicPr>
          <p:cNvPr id="5122" name="Picture 2">
            <a:extLst>
              <a:ext uri="{FF2B5EF4-FFF2-40B4-BE49-F238E27FC236}">
                <a16:creationId xmlns:a16="http://schemas.microsoft.com/office/drawing/2014/main" id="{9E8D6C93-ACF9-3652-D957-09A6923DD7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3976" y="2757713"/>
            <a:ext cx="4051210" cy="25464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75246C3-ECC2-5FDC-9766-AAB29D11A214}"/>
              </a:ext>
            </a:extLst>
          </p:cNvPr>
          <p:cNvSpPr txBox="1"/>
          <p:nvPr/>
        </p:nvSpPr>
        <p:spPr>
          <a:xfrm>
            <a:off x="8280400" y="5357819"/>
            <a:ext cx="2402114" cy="369332"/>
          </a:xfrm>
          <a:prstGeom prst="rect">
            <a:avLst/>
          </a:prstGeom>
          <a:noFill/>
        </p:spPr>
        <p:txBody>
          <a:bodyPr wrap="square">
            <a:spAutoFit/>
          </a:bodyPr>
          <a:lstStyle/>
          <a:p>
            <a:r>
              <a:rPr lang="en-US" sz="1800" b="0" i="1" u="none" strike="noStrike" dirty="0">
                <a:solidFill>
                  <a:srgbClr val="333333"/>
                </a:solidFill>
                <a:effectLst/>
                <a:latin typeface="+mn-lt"/>
              </a:rPr>
              <a:t>Sceloporus occidentalis</a:t>
            </a:r>
            <a:endParaRPr lang="en-US" dirty="0"/>
          </a:p>
        </p:txBody>
      </p:sp>
      <p:sp>
        <p:nvSpPr>
          <p:cNvPr id="13" name="Rectangle 12">
            <a:extLst>
              <a:ext uri="{FF2B5EF4-FFF2-40B4-BE49-F238E27FC236}">
                <a16:creationId xmlns:a16="http://schemas.microsoft.com/office/drawing/2014/main" id="{E44E7FF0-A005-1AC5-A81A-F1BD22ABC06F}"/>
              </a:ext>
            </a:extLst>
          </p:cNvPr>
          <p:cNvSpPr/>
          <p:nvPr/>
        </p:nvSpPr>
        <p:spPr>
          <a:xfrm>
            <a:off x="87339" y="3100187"/>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377AD9-ACD8-3140-702C-2FC8CCC8734C}"/>
              </a:ext>
            </a:extLst>
          </p:cNvPr>
          <p:cNvSpPr/>
          <p:nvPr/>
        </p:nvSpPr>
        <p:spPr>
          <a:xfrm>
            <a:off x="3329629" y="3004244"/>
            <a:ext cx="429985"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5124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6D97E0F-099B-F647-D2D8-DD7BA488D3EA}"/>
              </a:ext>
            </a:extLst>
          </p:cNvPr>
          <p:cNvSpPr>
            <a:spLocks noGrp="1"/>
          </p:cNvSpPr>
          <p:nvPr>
            <p:ph idx="1"/>
          </p:nvPr>
        </p:nvSpPr>
        <p:spPr>
          <a:xfrm>
            <a:off x="1631123" y="420914"/>
            <a:ext cx="9094934" cy="1306287"/>
          </a:xfrm>
        </p:spPr>
        <p:txBody>
          <a:bodyPr>
            <a:normAutofit/>
          </a:bodyPr>
          <a:lstStyle/>
          <a:p>
            <a:pPr marL="0" indent="0" algn="ctr">
              <a:buNone/>
            </a:pPr>
            <a:r>
              <a:rPr lang="en-US" b="0" i="0" u="none" strike="noStrike" dirty="0">
                <a:solidFill>
                  <a:srgbClr val="4D5156"/>
                </a:solidFill>
                <a:effectLst/>
                <a:latin typeface="Calibri" panose="020F0502020204030204" pitchFamily="34" charset="0"/>
                <a:cs typeface="Calibri" panose="020F0502020204030204" pitchFamily="34" charset="0"/>
              </a:rPr>
              <a:t>“</a:t>
            </a:r>
            <a:r>
              <a:rPr lang="en-US" b="1" i="0" u="none" strike="noStrike" dirty="0" err="1">
                <a:solidFill>
                  <a:srgbClr val="C00000"/>
                </a:solidFill>
                <a:effectLst/>
                <a:latin typeface="Calibri" panose="020F0502020204030204" pitchFamily="34" charset="0"/>
                <a:cs typeface="Calibri" panose="020F0502020204030204" pitchFamily="34" charset="0"/>
              </a:rPr>
              <a:t>Zooprophylaxis</a:t>
            </a:r>
            <a:r>
              <a:rPr lang="en-US" b="0" i="0" u="none" strike="noStrike" dirty="0">
                <a:solidFill>
                  <a:srgbClr val="4D5156"/>
                </a:solidFill>
                <a:effectLst/>
                <a:latin typeface="Calibri" panose="020F0502020204030204" pitchFamily="34" charset="0"/>
                <a:cs typeface="Calibri" panose="020F0502020204030204" pitchFamily="34" charset="0"/>
              </a:rPr>
              <a:t>” </a:t>
            </a:r>
            <a:r>
              <a:rPr lang="en-US" dirty="0">
                <a:solidFill>
                  <a:srgbClr val="4D5156"/>
                </a:solidFill>
                <a:latin typeface="Calibri" panose="020F0502020204030204" pitchFamily="34" charset="0"/>
                <a:cs typeface="Calibri" panose="020F0502020204030204" pitchFamily="34" charset="0"/>
              </a:rPr>
              <a:t>has been suggested for malaria control – but only works in cases by which livestock are used as bait to draw mosquitoes closer to insecticides.</a:t>
            </a:r>
            <a:endParaRPr lang="en-US"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5E1FCEFA-F388-F58F-F740-71F98401EDD1}"/>
              </a:ext>
            </a:extLst>
          </p:cNvPr>
          <p:cNvGrpSpPr/>
          <p:nvPr/>
        </p:nvGrpSpPr>
        <p:grpSpPr>
          <a:xfrm>
            <a:off x="682172" y="1981378"/>
            <a:ext cx="3715656" cy="3185708"/>
            <a:chOff x="0" y="4201453"/>
            <a:chExt cx="2784733" cy="2413256"/>
          </a:xfrm>
        </p:grpSpPr>
        <p:pic>
          <p:nvPicPr>
            <p:cNvPr id="6" name="Picture 5" descr="A diagram of a person and mosquito&#10;&#10;Description automatically generated">
              <a:extLst>
                <a:ext uri="{FF2B5EF4-FFF2-40B4-BE49-F238E27FC236}">
                  <a16:creationId xmlns:a16="http://schemas.microsoft.com/office/drawing/2014/main" id="{2D59E28D-0328-CE97-EFBE-7EBBE52E48C6}"/>
                </a:ext>
              </a:extLst>
            </p:cNvPr>
            <p:cNvPicPr>
              <a:picLocks noChangeAspect="1"/>
            </p:cNvPicPr>
            <p:nvPr/>
          </p:nvPicPr>
          <p:blipFill>
            <a:blip r:embed="rId3"/>
            <a:stretch>
              <a:fillRect/>
            </a:stretch>
          </p:blipFill>
          <p:spPr>
            <a:xfrm>
              <a:off x="136542" y="4314195"/>
              <a:ext cx="2648191" cy="2300514"/>
            </a:xfrm>
            <a:prstGeom prst="rect">
              <a:avLst/>
            </a:prstGeom>
          </p:spPr>
        </p:pic>
        <p:sp>
          <p:nvSpPr>
            <p:cNvPr id="7" name="Rectangle 6">
              <a:extLst>
                <a:ext uri="{FF2B5EF4-FFF2-40B4-BE49-F238E27FC236}">
                  <a16:creationId xmlns:a16="http://schemas.microsoft.com/office/drawing/2014/main" id="{4F1171AF-556F-BB40-F909-A59591D3D520}"/>
                </a:ext>
              </a:extLst>
            </p:cNvPr>
            <p:cNvSpPr/>
            <p:nvPr/>
          </p:nvSpPr>
          <p:spPr>
            <a:xfrm>
              <a:off x="0" y="4201453"/>
              <a:ext cx="711200"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descr="Figure 2">
            <a:extLst>
              <a:ext uri="{FF2B5EF4-FFF2-40B4-BE49-F238E27FC236}">
                <a16:creationId xmlns:a16="http://schemas.microsoft.com/office/drawing/2014/main" id="{8C09A4AC-FF2D-AAE9-CF9C-7306573DF7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291"/>
          <a:stretch/>
        </p:blipFill>
        <p:spPr bwMode="auto">
          <a:xfrm>
            <a:off x="4771250" y="2045027"/>
            <a:ext cx="7043378" cy="41873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C2F885-78DE-3839-71D5-AF825B47C159}"/>
              </a:ext>
            </a:extLst>
          </p:cNvPr>
          <p:cNvSpPr txBox="1"/>
          <p:nvPr/>
        </p:nvSpPr>
        <p:spPr>
          <a:xfrm>
            <a:off x="6875480" y="6550223"/>
            <a:ext cx="5200406" cy="307777"/>
          </a:xfrm>
          <a:prstGeom prst="rect">
            <a:avLst/>
          </a:prstGeom>
          <a:noFill/>
        </p:spPr>
        <p:txBody>
          <a:bodyPr wrap="square" rtlCol="0">
            <a:spAutoFit/>
          </a:bodyPr>
          <a:lstStyle/>
          <a:p>
            <a:pPr algn="r"/>
            <a:r>
              <a:rPr lang="en-US" sz="1400" dirty="0" err="1">
                <a:cs typeface="Franklin Gothic Medium"/>
              </a:rPr>
              <a:t>Asale</a:t>
            </a:r>
            <a:r>
              <a:rPr lang="en-US" sz="1400" dirty="0">
                <a:cs typeface="Franklin Gothic Medium"/>
              </a:rPr>
              <a:t> et al. 2017. </a:t>
            </a:r>
            <a:r>
              <a:rPr lang="en-US" sz="1400" i="1" dirty="0">
                <a:cs typeface="Franklin Gothic Medium"/>
              </a:rPr>
              <a:t>Malaria Journal</a:t>
            </a:r>
            <a:endParaRPr lang="en-US" sz="1400" dirty="0">
              <a:cs typeface="Franklin Gothic Medium"/>
            </a:endParaRPr>
          </a:p>
        </p:txBody>
      </p:sp>
      <p:sp>
        <p:nvSpPr>
          <p:cNvPr id="10" name="Title 1">
            <a:extLst>
              <a:ext uri="{FF2B5EF4-FFF2-40B4-BE49-F238E27FC236}">
                <a16:creationId xmlns:a16="http://schemas.microsoft.com/office/drawing/2014/main" id="{AABB5536-4CE4-A0FF-B80A-BB3F5BAC61CF}"/>
              </a:ext>
            </a:extLst>
          </p:cNvPr>
          <p:cNvSpPr txBox="1">
            <a:spLocks/>
          </p:cNvSpPr>
          <p:nvPr/>
        </p:nvSpPr>
        <p:spPr>
          <a:xfrm>
            <a:off x="5587999" y="5809580"/>
            <a:ext cx="3701143"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dirty="0">
                <a:latin typeface="+mn-lt"/>
              </a:rPr>
              <a:t>Black, </a:t>
            </a:r>
            <a:r>
              <a:rPr lang="en-US" sz="1400" dirty="0">
                <a:solidFill>
                  <a:srgbClr val="FF0000"/>
                </a:solidFill>
                <a:latin typeface="+mn-lt"/>
              </a:rPr>
              <a:t>red</a:t>
            </a:r>
            <a:r>
              <a:rPr lang="en-US" sz="1400" dirty="0">
                <a:latin typeface="+mn-lt"/>
              </a:rPr>
              <a:t>, </a:t>
            </a:r>
            <a:r>
              <a:rPr lang="en-US" sz="1400" dirty="0">
                <a:solidFill>
                  <a:srgbClr val="92D050"/>
                </a:solidFill>
                <a:latin typeface="+mn-lt"/>
              </a:rPr>
              <a:t>green</a:t>
            </a:r>
            <a:r>
              <a:rPr lang="en-US" sz="1400" dirty="0">
                <a:latin typeface="+mn-lt"/>
              </a:rPr>
              <a:t>, </a:t>
            </a:r>
            <a:r>
              <a:rPr lang="en-US" sz="1400" dirty="0">
                <a:solidFill>
                  <a:schemeClr val="accent1"/>
                </a:solidFill>
                <a:latin typeface="+mn-lt"/>
              </a:rPr>
              <a:t>blue</a:t>
            </a:r>
            <a:r>
              <a:rPr lang="en-US" sz="1400" dirty="0">
                <a:latin typeface="+mn-lt"/>
              </a:rPr>
              <a:t> = </a:t>
            </a:r>
            <a:r>
              <a:rPr lang="en-US" sz="1400" b="0" i="0" u="none" strike="noStrike" dirty="0">
                <a:solidFill>
                  <a:srgbClr val="333333"/>
                </a:solidFill>
                <a:effectLst/>
                <a:latin typeface="+mn-lt"/>
              </a:rPr>
              <a:t>0, 20, 40 or 60% chance of being killed as a result of feeding on animals</a:t>
            </a:r>
            <a:endParaRPr lang="en-US" sz="1400" dirty="0">
              <a:latin typeface="+mn-lt"/>
            </a:endParaRPr>
          </a:p>
        </p:txBody>
      </p:sp>
    </p:spTree>
    <p:extLst>
      <p:ext uri="{BB962C8B-B14F-4D97-AF65-F5344CB8AC3E}">
        <p14:creationId xmlns:p14="http://schemas.microsoft.com/office/powerpoint/2010/main" val="11057196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711200" y="258230"/>
            <a:ext cx="10653486"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Understanding the </a:t>
            </a:r>
            <a:r>
              <a:rPr lang="en-US" sz="3300" b="1" dirty="0">
                <a:solidFill>
                  <a:srgbClr val="C00000"/>
                </a:solidFill>
                <a:latin typeface="+mn-lt"/>
              </a:rPr>
              <a:t>underlying transmission dynamics </a:t>
            </a:r>
            <a:r>
              <a:rPr lang="en-US" sz="3300" dirty="0">
                <a:latin typeface="+mn-lt"/>
              </a:rPr>
              <a:t>of the system can help predict how </a:t>
            </a:r>
            <a:r>
              <a:rPr lang="en-US" sz="3300" b="1" dirty="0">
                <a:solidFill>
                  <a:srgbClr val="C00000"/>
                </a:solidFill>
                <a:latin typeface="+mn-lt"/>
              </a:rPr>
              <a:t>wildlife biodiversity</a:t>
            </a:r>
            <a:r>
              <a:rPr lang="en-US" sz="3300" dirty="0">
                <a:latin typeface="+mn-lt"/>
              </a:rPr>
              <a:t> might </a:t>
            </a:r>
            <a:r>
              <a:rPr lang="en-US" sz="3300" b="1" dirty="0">
                <a:solidFill>
                  <a:srgbClr val="C00000"/>
                </a:solidFill>
                <a:latin typeface="+mn-lt"/>
              </a:rPr>
              <a:t>amplify or dilute </a:t>
            </a:r>
            <a:r>
              <a:rPr lang="en-US" sz="3300" dirty="0">
                <a:latin typeface="+mn-lt"/>
              </a:rPr>
              <a:t>human disease risk in different contexts.</a:t>
            </a:r>
            <a:endParaRPr lang="en-US" sz="2800" dirty="0">
              <a:latin typeface="+mn-lt"/>
            </a:endParaRPr>
          </a:p>
        </p:txBody>
      </p:sp>
      <p:sp>
        <p:nvSpPr>
          <p:cNvPr id="10" name="TextBox 9">
            <a:extLst>
              <a:ext uri="{FF2B5EF4-FFF2-40B4-BE49-F238E27FC236}">
                <a16:creationId xmlns:a16="http://schemas.microsoft.com/office/drawing/2014/main" id="{79427EEB-68D2-5749-B0A2-16C71BEF91E7}"/>
              </a:ext>
            </a:extLst>
          </p:cNvPr>
          <p:cNvSpPr txBox="1"/>
          <p:nvPr/>
        </p:nvSpPr>
        <p:spPr>
          <a:xfrm>
            <a:off x="6991594" y="6519446"/>
            <a:ext cx="5200406" cy="307777"/>
          </a:xfrm>
          <a:prstGeom prst="rect">
            <a:avLst/>
          </a:prstGeom>
          <a:noFill/>
        </p:spPr>
        <p:txBody>
          <a:bodyPr wrap="square" rtlCol="0">
            <a:spAutoFit/>
          </a:bodyPr>
          <a:lstStyle/>
          <a:p>
            <a:pPr algn="r"/>
            <a:r>
              <a:rPr lang="en-US" sz="1400" dirty="0">
                <a:cs typeface="Franklin Gothic Medium"/>
              </a:rPr>
              <a:t>Wood et al. 2014. </a:t>
            </a:r>
            <a:r>
              <a:rPr lang="en-US" sz="1400" i="1" dirty="0">
                <a:cs typeface="Franklin Gothic Medium"/>
              </a:rPr>
              <a:t>Ecology</a:t>
            </a:r>
            <a:endParaRPr lang="en-US" sz="1400" dirty="0">
              <a:cs typeface="Franklin Gothic Medium"/>
            </a:endParaRPr>
          </a:p>
        </p:txBody>
      </p:sp>
      <p:pic>
        <p:nvPicPr>
          <p:cNvPr id="3" name="Picture 2" descr="Chart, diagram&#10;&#10;Description automatically generated">
            <a:extLst>
              <a:ext uri="{FF2B5EF4-FFF2-40B4-BE49-F238E27FC236}">
                <a16:creationId xmlns:a16="http://schemas.microsoft.com/office/drawing/2014/main" id="{9ADF8DFB-E383-E04A-69C1-B449908D3DDF}"/>
              </a:ext>
            </a:extLst>
          </p:cNvPr>
          <p:cNvPicPr>
            <a:picLocks noChangeAspect="1"/>
          </p:cNvPicPr>
          <p:nvPr/>
        </p:nvPicPr>
        <p:blipFill rotWithShape="1">
          <a:blip r:embed="rId3"/>
          <a:srcRect t="6937"/>
          <a:stretch/>
        </p:blipFill>
        <p:spPr>
          <a:xfrm>
            <a:off x="1478643" y="2517162"/>
            <a:ext cx="4559300" cy="3817505"/>
          </a:xfrm>
          <a:prstGeom prst="rect">
            <a:avLst/>
          </a:prstGeom>
        </p:spPr>
      </p:pic>
      <p:pic>
        <p:nvPicPr>
          <p:cNvPr id="8" name="Picture 7" descr="Chart, pie chart&#10;&#10;Description automatically generated">
            <a:extLst>
              <a:ext uri="{FF2B5EF4-FFF2-40B4-BE49-F238E27FC236}">
                <a16:creationId xmlns:a16="http://schemas.microsoft.com/office/drawing/2014/main" id="{9B09822A-041F-66B7-34D6-0A397A581586}"/>
              </a:ext>
            </a:extLst>
          </p:cNvPr>
          <p:cNvPicPr>
            <a:picLocks noChangeAspect="1"/>
          </p:cNvPicPr>
          <p:nvPr/>
        </p:nvPicPr>
        <p:blipFill>
          <a:blip r:embed="rId4"/>
          <a:stretch>
            <a:fillRect/>
          </a:stretch>
        </p:blipFill>
        <p:spPr>
          <a:xfrm>
            <a:off x="7134530" y="2721027"/>
            <a:ext cx="4100944" cy="3082589"/>
          </a:xfrm>
          <a:prstGeom prst="rect">
            <a:avLst/>
          </a:prstGeom>
        </p:spPr>
      </p:pic>
      <p:sp>
        <p:nvSpPr>
          <p:cNvPr id="9" name="TextBox 8">
            <a:extLst>
              <a:ext uri="{FF2B5EF4-FFF2-40B4-BE49-F238E27FC236}">
                <a16:creationId xmlns:a16="http://schemas.microsoft.com/office/drawing/2014/main" id="{547FEFAB-0B23-E2A1-2B2D-65B7BC2E3FC4}"/>
              </a:ext>
            </a:extLst>
          </p:cNvPr>
          <p:cNvSpPr txBox="1"/>
          <p:nvPr/>
        </p:nvSpPr>
        <p:spPr>
          <a:xfrm>
            <a:off x="3051100" y="4590782"/>
            <a:ext cx="1121904" cy="523220"/>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disease eradication</a:t>
            </a:r>
          </a:p>
        </p:txBody>
      </p:sp>
      <p:sp>
        <p:nvSpPr>
          <p:cNvPr id="12" name="TextBox 11">
            <a:extLst>
              <a:ext uri="{FF2B5EF4-FFF2-40B4-BE49-F238E27FC236}">
                <a16:creationId xmlns:a16="http://schemas.microsoft.com/office/drawing/2014/main" id="{19E59D54-5039-6BD2-747A-28B5F0BB6E07}"/>
              </a:ext>
            </a:extLst>
          </p:cNvPr>
          <p:cNvSpPr txBox="1"/>
          <p:nvPr/>
        </p:nvSpPr>
        <p:spPr>
          <a:xfrm>
            <a:off x="3815308" y="4109324"/>
            <a:ext cx="775854" cy="523220"/>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true dilution</a:t>
            </a:r>
          </a:p>
        </p:txBody>
      </p:sp>
      <p:sp>
        <p:nvSpPr>
          <p:cNvPr id="14" name="TextBox 13">
            <a:extLst>
              <a:ext uri="{FF2B5EF4-FFF2-40B4-BE49-F238E27FC236}">
                <a16:creationId xmlns:a16="http://schemas.microsoft.com/office/drawing/2014/main" id="{4610F6D2-9233-DEFC-C56D-8BD245FEFC38}"/>
              </a:ext>
            </a:extLst>
          </p:cNvPr>
          <p:cNvSpPr txBox="1"/>
          <p:nvPr/>
        </p:nvSpPr>
        <p:spPr>
          <a:xfrm>
            <a:off x="3777498" y="3545965"/>
            <a:ext cx="896792" cy="523220"/>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spurious dilution</a:t>
            </a:r>
          </a:p>
        </p:txBody>
      </p:sp>
      <p:sp>
        <p:nvSpPr>
          <p:cNvPr id="15" name="TextBox 14">
            <a:extLst>
              <a:ext uri="{FF2B5EF4-FFF2-40B4-BE49-F238E27FC236}">
                <a16:creationId xmlns:a16="http://schemas.microsoft.com/office/drawing/2014/main" id="{39944DB4-7A21-35E3-7B6D-66928C06BA07}"/>
              </a:ext>
            </a:extLst>
          </p:cNvPr>
          <p:cNvSpPr txBox="1"/>
          <p:nvPr/>
        </p:nvSpPr>
        <p:spPr>
          <a:xfrm>
            <a:off x="3815308" y="2996006"/>
            <a:ext cx="1192121" cy="307777"/>
          </a:xfrm>
          <a:prstGeom prst="rect">
            <a:avLst/>
          </a:prstGeom>
          <a:solidFill>
            <a:schemeClr val="bg1"/>
          </a:solidFill>
        </p:spPr>
        <p:txBody>
          <a:bodyPr wrap="square" rtlCol="0">
            <a:spAutoFit/>
          </a:bodyPr>
          <a:lstStyle/>
          <a:p>
            <a:pPr algn="ctr"/>
            <a:r>
              <a:rPr lang="en-US" sz="1400" b="1" dirty="0">
                <a:solidFill>
                  <a:srgbClr val="C00000"/>
                </a:solidFill>
                <a:cs typeface="Franklin Gothic Medium"/>
              </a:rPr>
              <a:t>amplification</a:t>
            </a:r>
          </a:p>
        </p:txBody>
      </p:sp>
      <p:sp>
        <p:nvSpPr>
          <p:cNvPr id="2" name="Title 1">
            <a:extLst>
              <a:ext uri="{FF2B5EF4-FFF2-40B4-BE49-F238E27FC236}">
                <a16:creationId xmlns:a16="http://schemas.microsoft.com/office/drawing/2014/main" id="{DDB92A61-7CB4-E1D6-BBD4-3933E01E2AF7}"/>
              </a:ext>
            </a:extLst>
          </p:cNvPr>
          <p:cNvSpPr txBox="1">
            <a:spLocks/>
          </p:cNvSpPr>
          <p:nvPr/>
        </p:nvSpPr>
        <p:spPr>
          <a:xfrm>
            <a:off x="6613753" y="1689401"/>
            <a:ext cx="4308909"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Meta-analysis of biodiversity impacts on 69 common human pathogens</a:t>
            </a:r>
          </a:p>
        </p:txBody>
      </p:sp>
      <p:grpSp>
        <p:nvGrpSpPr>
          <p:cNvPr id="61" name="Group 60">
            <a:extLst>
              <a:ext uri="{FF2B5EF4-FFF2-40B4-BE49-F238E27FC236}">
                <a16:creationId xmlns:a16="http://schemas.microsoft.com/office/drawing/2014/main" id="{01750FA6-A014-D69F-66CA-D454FA94F41A}"/>
              </a:ext>
            </a:extLst>
          </p:cNvPr>
          <p:cNvGrpSpPr/>
          <p:nvPr/>
        </p:nvGrpSpPr>
        <p:grpSpPr>
          <a:xfrm>
            <a:off x="1" y="4760685"/>
            <a:ext cx="2148436" cy="1854023"/>
            <a:chOff x="0" y="4201453"/>
            <a:chExt cx="2784733" cy="2413256"/>
          </a:xfrm>
        </p:grpSpPr>
        <p:pic>
          <p:nvPicPr>
            <p:cNvPr id="59" name="Picture 58" descr="A diagram of a person and mosquito&#10;&#10;Description automatically generated">
              <a:extLst>
                <a:ext uri="{FF2B5EF4-FFF2-40B4-BE49-F238E27FC236}">
                  <a16:creationId xmlns:a16="http://schemas.microsoft.com/office/drawing/2014/main" id="{6CE6BD18-D615-2DEB-DB15-E7903F59E921}"/>
                </a:ext>
              </a:extLst>
            </p:cNvPr>
            <p:cNvPicPr>
              <a:picLocks noChangeAspect="1"/>
            </p:cNvPicPr>
            <p:nvPr/>
          </p:nvPicPr>
          <p:blipFill>
            <a:blip r:embed="rId5"/>
            <a:stretch>
              <a:fillRect/>
            </a:stretch>
          </p:blipFill>
          <p:spPr>
            <a:xfrm>
              <a:off x="136542" y="4314195"/>
              <a:ext cx="2648191" cy="2300514"/>
            </a:xfrm>
            <a:prstGeom prst="rect">
              <a:avLst/>
            </a:prstGeom>
          </p:spPr>
        </p:pic>
        <p:sp>
          <p:nvSpPr>
            <p:cNvPr id="60" name="Rectangle 59">
              <a:extLst>
                <a:ext uri="{FF2B5EF4-FFF2-40B4-BE49-F238E27FC236}">
                  <a16:creationId xmlns:a16="http://schemas.microsoft.com/office/drawing/2014/main" id="{8975C6DD-D725-AA86-A641-CA3ACA7EB938}"/>
                </a:ext>
              </a:extLst>
            </p:cNvPr>
            <p:cNvSpPr/>
            <p:nvPr/>
          </p:nvSpPr>
          <p:spPr>
            <a:xfrm>
              <a:off x="0" y="4201453"/>
              <a:ext cx="711200" cy="328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itle 1">
            <a:extLst>
              <a:ext uri="{FF2B5EF4-FFF2-40B4-BE49-F238E27FC236}">
                <a16:creationId xmlns:a16="http://schemas.microsoft.com/office/drawing/2014/main" id="{CA3FBED0-E724-74BC-33AE-44A318E3B34E}"/>
              </a:ext>
            </a:extLst>
          </p:cNvPr>
          <p:cNvSpPr txBox="1">
            <a:spLocks/>
          </p:cNvSpPr>
          <p:nvPr/>
        </p:nvSpPr>
        <p:spPr>
          <a:xfrm>
            <a:off x="2270424" y="1585836"/>
            <a:ext cx="3547836" cy="14812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Results from an extended Ross-McDonald malaria model</a:t>
            </a:r>
          </a:p>
        </p:txBody>
      </p:sp>
      <p:pic>
        <p:nvPicPr>
          <p:cNvPr id="63" name="Picture 62" descr="Chart, diagram&#10;&#10;Description automatically generated">
            <a:extLst>
              <a:ext uri="{FF2B5EF4-FFF2-40B4-BE49-F238E27FC236}">
                <a16:creationId xmlns:a16="http://schemas.microsoft.com/office/drawing/2014/main" id="{8E368CDB-0F42-BA65-A584-7648F2DB3907}"/>
              </a:ext>
            </a:extLst>
          </p:cNvPr>
          <p:cNvPicPr>
            <a:picLocks noChangeAspect="1"/>
          </p:cNvPicPr>
          <p:nvPr/>
        </p:nvPicPr>
        <p:blipFill rotWithShape="1">
          <a:blip r:embed="rId3"/>
          <a:srcRect l="313" t="16628" r="86341" b="21833"/>
          <a:stretch/>
        </p:blipFill>
        <p:spPr>
          <a:xfrm>
            <a:off x="1417882" y="2326478"/>
            <a:ext cx="608497" cy="2524352"/>
          </a:xfrm>
          <a:prstGeom prst="rect">
            <a:avLst/>
          </a:prstGeom>
        </p:spPr>
      </p:pic>
    </p:spTree>
    <p:extLst>
      <p:ext uri="{BB962C8B-B14F-4D97-AF65-F5344CB8AC3E}">
        <p14:creationId xmlns:p14="http://schemas.microsoft.com/office/powerpoint/2010/main" val="25884060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E8767-0CC3-F3C4-62C8-76945D01892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CDAF005-897F-2233-4395-9BACE536E81A}"/>
              </a:ext>
            </a:extLst>
          </p:cNvPr>
          <p:cNvSpPr>
            <a:spLocks noGrp="1"/>
          </p:cNvSpPr>
          <p:nvPr>
            <p:ph type="subTitle" idx="1"/>
          </p:nvPr>
        </p:nvSpPr>
        <p:spPr/>
        <p:txBody>
          <a:bodyPr/>
          <a:lstStyle/>
          <a:p>
            <a:endParaRPr lang="en-US"/>
          </a:p>
        </p:txBody>
      </p:sp>
      <p:pic>
        <p:nvPicPr>
          <p:cNvPr id="5" name="slide.url=https://www.polleverywhere.com/multiple_choice_polls/7Vbq8vcrOpJUJYeOHg01y?display_state=instructions&amp;activity_state=opened&amp;state=opened&amp;flow=Instructor&amp;onscreen=persist">
            <a:extLst>
              <a:ext uri="{FF2B5EF4-FFF2-40B4-BE49-F238E27FC236}">
                <a16:creationId xmlns:a16="http://schemas.microsoft.com/office/drawing/2014/main" id="{1419B007-44A6-72B3-1B8A-E5C48C77C8C8}"/>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2071431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32D3-4E5E-8344-BBE9-91231800651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96FDADA-78DD-BA31-1D20-7CA712CBB749}"/>
              </a:ext>
            </a:extLst>
          </p:cNvPr>
          <p:cNvSpPr>
            <a:spLocks noGrp="1"/>
          </p:cNvSpPr>
          <p:nvPr>
            <p:ph type="subTitle" idx="1"/>
          </p:nvPr>
        </p:nvSpPr>
        <p:spPr/>
        <p:txBody>
          <a:bodyPr/>
          <a:lstStyle/>
          <a:p>
            <a:endParaRPr lang="en-US"/>
          </a:p>
        </p:txBody>
      </p:sp>
      <p:pic>
        <p:nvPicPr>
          <p:cNvPr id="5" name="slide.url=https://www.polleverywhere.com/multiple_choice_polls/7Vbq8vcrOpJUJYeOHg01y?display_state=chart&amp;activity_state=closed&amp;state=closed&amp;flow=Instructor&amp;onscreen=persist">
            <a:extLst>
              <a:ext uri="{FF2B5EF4-FFF2-40B4-BE49-F238E27FC236}">
                <a16:creationId xmlns:a16="http://schemas.microsoft.com/office/drawing/2014/main" id="{4C48A6D2-5E65-257B-8C2C-0AB297C0772F}"/>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856015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09BAC-0BFD-254D-0CF7-38B7B6D4818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6478583-6C22-F9D9-F5D8-D54CC804FA61}"/>
              </a:ext>
            </a:extLst>
          </p:cNvPr>
          <p:cNvSpPr>
            <a:spLocks noGrp="1"/>
          </p:cNvSpPr>
          <p:nvPr>
            <p:ph type="subTitle" idx="1"/>
          </p:nvPr>
        </p:nvSpPr>
        <p:spPr/>
        <p:txBody>
          <a:bodyPr/>
          <a:lstStyle/>
          <a:p>
            <a:endParaRPr lang="en-US"/>
          </a:p>
        </p:txBody>
      </p:sp>
      <p:pic>
        <p:nvPicPr>
          <p:cNvPr id="5" name="slide.url=https://www.polleverywhere.com/multiple_choice_polls/7Vbq8vcrOpJUJYeOHg01y?display_state=chart&amp;activity_state=closed&amp;display=correctness&amp;state=closed&amp;flow=Instructor&amp;onscreen=persist">
            <a:extLst>
              <a:ext uri="{FF2B5EF4-FFF2-40B4-BE49-F238E27FC236}">
                <a16:creationId xmlns:a16="http://schemas.microsoft.com/office/drawing/2014/main" id="{1BC096E1-2C45-A4DC-D95D-942A6EB11B19}"/>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387577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46082" name="Picture 2" descr="Smallpox - Wikipedia">
            <a:extLst>
              <a:ext uri="{FF2B5EF4-FFF2-40B4-BE49-F238E27FC236}">
                <a16:creationId xmlns:a16="http://schemas.microsoft.com/office/drawing/2014/main" id="{23C013E9-F17C-F425-605C-D448C02FF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5113" y="1413536"/>
            <a:ext cx="3397185" cy="5178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1CAEACF-0019-9E9A-A77D-2BDA960F72B9}"/>
              </a:ext>
            </a:extLst>
          </p:cNvPr>
          <p:cNvSpPr/>
          <p:nvPr/>
        </p:nvSpPr>
        <p:spPr>
          <a:xfrm>
            <a:off x="259702" y="3209731"/>
            <a:ext cx="8119188" cy="3382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755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sp>
        <p:nvSpPr>
          <p:cNvPr id="4" name="Rectangle 3">
            <a:extLst>
              <a:ext uri="{FF2B5EF4-FFF2-40B4-BE49-F238E27FC236}">
                <a16:creationId xmlns:a16="http://schemas.microsoft.com/office/drawing/2014/main" id="{51CAEACF-0019-9E9A-A77D-2BDA960F72B9}"/>
              </a:ext>
            </a:extLst>
          </p:cNvPr>
          <p:cNvSpPr/>
          <p:nvPr/>
        </p:nvSpPr>
        <p:spPr>
          <a:xfrm>
            <a:off x="259702" y="4665305"/>
            <a:ext cx="8119188" cy="1926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78" name="Picture 2">
            <a:extLst>
              <a:ext uri="{FF2B5EF4-FFF2-40B4-BE49-F238E27FC236}">
                <a16:creationId xmlns:a16="http://schemas.microsoft.com/office/drawing/2014/main" id="{F9CCF57A-D735-5F12-BBE6-970C02596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7902" y="3865529"/>
            <a:ext cx="3813110" cy="273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335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sp>
        <p:nvSpPr>
          <p:cNvPr id="4" name="Rectangle 3">
            <a:extLst>
              <a:ext uri="{FF2B5EF4-FFF2-40B4-BE49-F238E27FC236}">
                <a16:creationId xmlns:a16="http://schemas.microsoft.com/office/drawing/2014/main" id="{51CAEACF-0019-9E9A-A77D-2BDA960F72B9}"/>
              </a:ext>
            </a:extLst>
          </p:cNvPr>
          <p:cNvSpPr/>
          <p:nvPr/>
        </p:nvSpPr>
        <p:spPr>
          <a:xfrm>
            <a:off x="259702" y="5444464"/>
            <a:ext cx="8119188" cy="1147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71D9A4C0-D035-BCED-1AEA-F58EB0251C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408" r="16021" b="6973"/>
          <a:stretch/>
        </p:blipFill>
        <p:spPr bwMode="auto">
          <a:xfrm>
            <a:off x="8011886" y="3668110"/>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860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 virus</a:t>
            </a:r>
            <a:r>
              <a:rPr lang="en-US" dirty="0"/>
              <a:t>) via inoculation with scab material from a recent patient infected with 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52226" name="Picture 2" descr="San Francisco running out of monkeypox vaccine as demand surges">
            <a:extLst>
              <a:ext uri="{FF2B5EF4-FFF2-40B4-BE49-F238E27FC236}">
                <a16:creationId xmlns:a16="http://schemas.microsoft.com/office/drawing/2014/main" id="{89365D09-1FAA-6BE2-84F2-60867D4833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663" t="11781"/>
          <a:stretch/>
        </p:blipFill>
        <p:spPr bwMode="auto">
          <a:xfrm>
            <a:off x="7893698" y="3587726"/>
            <a:ext cx="4298302" cy="32702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47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0EB6-A36B-094D-3F7E-28AB7A82670F}"/>
              </a:ext>
            </a:extLst>
          </p:cNvPr>
          <p:cNvSpPr>
            <a:spLocks noGrp="1"/>
          </p:cNvSpPr>
          <p:nvPr>
            <p:ph type="title"/>
          </p:nvPr>
        </p:nvSpPr>
        <p:spPr/>
        <p:txBody>
          <a:bodyPr/>
          <a:lstStyle/>
          <a:p>
            <a:r>
              <a:rPr lang="en-US" dirty="0"/>
              <a:t>Only two global vaccination success stories</a:t>
            </a:r>
          </a:p>
        </p:txBody>
      </p:sp>
      <p:pic>
        <p:nvPicPr>
          <p:cNvPr id="54274" name="Picture 2" descr="International Collaboration and Rivalry in the Early Fight Against  Rinderpest – EuropeNow">
            <a:extLst>
              <a:ext uri="{FF2B5EF4-FFF2-40B4-BE49-F238E27FC236}">
                <a16:creationId xmlns:a16="http://schemas.microsoft.com/office/drawing/2014/main" id="{FD6FFF9E-CE2D-9C48-5265-93BA213F2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507" y="2177829"/>
            <a:ext cx="5023339"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F99660A7-37EE-282D-00C7-44107EE05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08" r="16021" b="6973"/>
          <a:stretch/>
        </p:blipFill>
        <p:spPr bwMode="auto">
          <a:xfrm>
            <a:off x="1579984" y="2177829"/>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42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87030-2CE3-BB39-9B18-4285B01847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6C0E70-8E76-4B2A-200F-CF2B68E10247}"/>
              </a:ext>
            </a:extLst>
          </p:cNvPr>
          <p:cNvSpPr>
            <a:spLocks noGrp="1"/>
          </p:cNvSpPr>
          <p:nvPr>
            <p:ph type="title"/>
          </p:nvPr>
        </p:nvSpPr>
        <p:spPr/>
        <p:txBody>
          <a:bodyPr/>
          <a:lstStyle/>
          <a:p>
            <a:r>
              <a:rPr lang="en-US" dirty="0"/>
              <a:t>Only two global vaccination success stories</a:t>
            </a:r>
          </a:p>
        </p:txBody>
      </p:sp>
      <p:pic>
        <p:nvPicPr>
          <p:cNvPr id="54274" name="Picture 2" descr="International Collaboration and Rivalry in the Early Fight Against  Rinderpest – EuropeNow">
            <a:extLst>
              <a:ext uri="{FF2B5EF4-FFF2-40B4-BE49-F238E27FC236}">
                <a16:creationId xmlns:a16="http://schemas.microsoft.com/office/drawing/2014/main" id="{D81256A1-7E04-21C1-0E62-9C67ADE3E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507" y="2177829"/>
            <a:ext cx="5023339"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CFDC39AE-ECEC-55DC-6EDA-8488202F7E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08" r="16021" b="6973"/>
          <a:stretch/>
        </p:blipFill>
        <p:spPr bwMode="auto">
          <a:xfrm>
            <a:off x="1579984" y="2177829"/>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0BE0C92-DB0F-9DC3-05FC-DE3E99A5E31F}"/>
              </a:ext>
            </a:extLst>
          </p:cNvPr>
          <p:cNvSpPr txBox="1">
            <a:spLocks/>
          </p:cNvSpPr>
          <p:nvPr/>
        </p:nvSpPr>
        <p:spPr>
          <a:xfrm>
            <a:off x="6619460" y="5616909"/>
            <a:ext cx="5427479" cy="53803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t>Rinderpest was globally eradicated in 2011, though inoculation efforts date back to the 1700s!</a:t>
            </a:r>
          </a:p>
        </p:txBody>
      </p:sp>
    </p:spTree>
    <p:extLst>
      <p:ext uri="{BB962C8B-B14F-4D97-AF65-F5344CB8AC3E}">
        <p14:creationId xmlns:p14="http://schemas.microsoft.com/office/powerpoint/2010/main" val="2619235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05752-1A45-BC79-560E-E4F551027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323B6-B0BE-734B-5F1E-A03F5A362EF1}"/>
              </a:ext>
            </a:extLst>
          </p:cNvPr>
          <p:cNvSpPr>
            <a:spLocks noGrp="1"/>
          </p:cNvSpPr>
          <p:nvPr>
            <p:ph type="title"/>
          </p:nvPr>
        </p:nvSpPr>
        <p:spPr/>
        <p:txBody>
          <a:bodyPr/>
          <a:lstStyle/>
          <a:p>
            <a:r>
              <a:rPr lang="en-US" dirty="0"/>
              <a:t>Learning objectives from Lecture 6</a:t>
            </a:r>
          </a:p>
        </p:txBody>
      </p:sp>
      <p:sp>
        <p:nvSpPr>
          <p:cNvPr id="3" name="Content Placeholder 2">
            <a:extLst>
              <a:ext uri="{FF2B5EF4-FFF2-40B4-BE49-F238E27FC236}">
                <a16:creationId xmlns:a16="http://schemas.microsoft.com/office/drawing/2014/main" id="{A283C7CE-F9A6-836B-6676-878EE27A24D8}"/>
              </a:ext>
            </a:extLst>
          </p:cNvPr>
          <p:cNvSpPr>
            <a:spLocks noGrp="1"/>
          </p:cNvSpPr>
          <p:nvPr>
            <p:ph idx="1"/>
          </p:nvPr>
        </p:nvSpPr>
        <p:spPr>
          <a:xfrm>
            <a:off x="838200" y="1546655"/>
            <a:ext cx="10515600" cy="4946220"/>
          </a:xfrm>
        </p:spPr>
        <p:txBody>
          <a:bodyPr>
            <a:normAutofit fontScale="85000" lnSpcReduction="10000"/>
          </a:bodyPr>
          <a:lstStyle/>
          <a:p>
            <a:pPr marL="0" indent="0">
              <a:buNone/>
            </a:pPr>
            <a:r>
              <a:rPr lang="en-US" i="1" dirty="0"/>
              <a:t>You should be able to:</a:t>
            </a:r>
          </a:p>
          <a:p>
            <a:pPr algn="l" rtl="0" fontAlgn="base">
              <a:buFont typeface="Arial" panose="020B0604020202020204" pitchFamily="34" charset="0"/>
              <a:buChar char="•"/>
            </a:pPr>
            <a:r>
              <a:rPr lang="en-US" dirty="0"/>
              <a:t>Recognize that coexistence is rare without spatial structuring or niche partitioning (from competition/coexistence lessons)</a:t>
            </a:r>
          </a:p>
          <a:p>
            <a:pPr algn="l" rtl="0" fontAlgn="base">
              <a:buFont typeface="Arial" panose="020B0604020202020204" pitchFamily="34" charset="0"/>
              <a:buChar char="•"/>
            </a:pPr>
            <a:r>
              <a:rPr lang="en-US" dirty="0"/>
              <a:t>Know the history of disease impacts on human population growth and evolution</a:t>
            </a:r>
          </a:p>
          <a:p>
            <a:pPr algn="l" rtl="0" fontAlgn="base">
              <a:buFont typeface="Arial" panose="020B0604020202020204" pitchFamily="34" charset="0"/>
              <a:buChar char="•"/>
            </a:pPr>
            <a:r>
              <a:rPr lang="en-US" dirty="0"/>
              <a:t>Understand different classes of parasite or pathogen and how they manifest as disease</a:t>
            </a:r>
          </a:p>
          <a:p>
            <a:pPr algn="l" rtl="0" fontAlgn="base">
              <a:buFont typeface="Arial" panose="020B0604020202020204" pitchFamily="34" charset="0"/>
              <a:buChar char="•"/>
            </a:pPr>
            <a:r>
              <a:rPr lang="en-US" dirty="0"/>
              <a:t>Understand the SIR equation and be able to convert between diagrams and equations. Know the processes that connect the different boxes</a:t>
            </a:r>
          </a:p>
          <a:p>
            <a:pPr algn="l" rtl="0" fontAlgn="base">
              <a:buFont typeface="Arial" panose="020B0604020202020204" pitchFamily="34" charset="0"/>
              <a:buChar char="•"/>
            </a:pPr>
            <a:r>
              <a:rPr lang="en-US" dirty="0"/>
              <a:t>Understand the herd immunity concept (also the proportion needed to vaccinate to eradicate disease) and identify on a phase plane graph (from lab)</a:t>
            </a:r>
          </a:p>
          <a:p>
            <a:pPr algn="l" rtl="0" fontAlgn="base">
              <a:buFont typeface="Arial" panose="020B0604020202020204" pitchFamily="34" charset="0"/>
              <a:buChar char="•"/>
            </a:pPr>
            <a:r>
              <a:rPr lang="en-US" dirty="0"/>
              <a:t>Understand the direction of time in a disease epidemic from a phase plane graph (from lab)</a:t>
            </a:r>
          </a:p>
          <a:p>
            <a:pPr algn="l" rtl="0" fontAlgn="base">
              <a:buFont typeface="Arial" panose="020B0604020202020204" pitchFamily="34" charset="0"/>
              <a:buChar char="•"/>
            </a:pPr>
            <a:r>
              <a:rPr lang="en-US" dirty="0"/>
              <a:t>Understand the relationship between R0 and Rt/RE</a:t>
            </a:r>
          </a:p>
        </p:txBody>
      </p:sp>
    </p:spTree>
    <p:extLst>
      <p:ext uri="{BB962C8B-B14F-4D97-AF65-F5344CB8AC3E}">
        <p14:creationId xmlns:p14="http://schemas.microsoft.com/office/powerpoint/2010/main" val="3424939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38100" y="44945"/>
            <a:ext cx="9434863" cy="574342"/>
          </a:xfrm>
        </p:spPr>
        <p:txBody>
          <a:bodyPr>
            <a:normAutofit/>
          </a:bodyPr>
          <a:lstStyle/>
          <a:p>
            <a:r>
              <a:rPr lang="en-US" sz="3200" dirty="0">
                <a:latin typeface="Calibri" panose="020F0502020204030204" pitchFamily="34" charset="0"/>
                <a:cs typeface="Calibri" panose="020F0502020204030204" pitchFamily="34" charset="0"/>
              </a:rPr>
              <a:t>Remember those </a:t>
            </a:r>
            <a:r>
              <a:rPr lang="en-US" sz="3200" b="1" dirty="0">
                <a:solidFill>
                  <a:srgbClr val="C00000"/>
                </a:solidFill>
                <a:latin typeface="Calibri" panose="020F0502020204030204" pitchFamily="34" charset="0"/>
                <a:cs typeface="Calibri" panose="020F0502020204030204" pitchFamily="34" charset="0"/>
              </a:rPr>
              <a:t>trophic cascades</a:t>
            </a:r>
            <a:r>
              <a:rPr lang="en-US" sz="3200" dirty="0">
                <a:latin typeface="Calibri" panose="020F0502020204030204" pitchFamily="34" charset="0"/>
                <a:cs typeface="Calibri" panose="020F0502020204030204" pitchFamily="34" charset="0"/>
              </a:rPr>
              <a:t>…</a:t>
            </a:r>
            <a:endParaRPr lang="en-US" sz="3200" b="1" dirty="0">
              <a:solidFill>
                <a:srgbClr val="C00000"/>
              </a:solidFill>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9544050" y="54632"/>
            <a:ext cx="2647950" cy="3619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Estes et al. 2011. </a:t>
            </a:r>
            <a:r>
              <a:rPr lang="en-US" sz="1800" i="1" dirty="0"/>
              <a:t>Science.</a:t>
            </a:r>
            <a:endParaRPr lang="en-US" sz="1800" i="1" dirty="0">
              <a:cs typeface="Calibri" panose="020F0502020204030204" pitchFamily="34" charset="0"/>
            </a:endParaRPr>
          </a:p>
        </p:txBody>
      </p:sp>
      <p:pic>
        <p:nvPicPr>
          <p:cNvPr id="4" name="Picture 3" descr="A picture containing text, outdoor&#10;&#10;Description automatically generated">
            <a:extLst>
              <a:ext uri="{FF2B5EF4-FFF2-40B4-BE49-F238E27FC236}">
                <a16:creationId xmlns:a16="http://schemas.microsoft.com/office/drawing/2014/main" id="{A13C5F29-0077-9B77-FEAF-F36C2098C024}"/>
              </a:ext>
            </a:extLst>
          </p:cNvPr>
          <p:cNvPicPr>
            <a:picLocks noChangeAspect="1"/>
          </p:cNvPicPr>
          <p:nvPr/>
        </p:nvPicPr>
        <p:blipFill>
          <a:blip r:embed="rId3"/>
          <a:stretch>
            <a:fillRect/>
          </a:stretch>
        </p:blipFill>
        <p:spPr>
          <a:xfrm>
            <a:off x="162543" y="4131717"/>
            <a:ext cx="4102402" cy="269102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83A2334E-124F-6167-B611-4E9214CDB8A6}"/>
              </a:ext>
            </a:extLst>
          </p:cNvPr>
          <p:cNvPicPr>
            <a:picLocks noChangeAspect="1"/>
          </p:cNvPicPr>
          <p:nvPr/>
        </p:nvPicPr>
        <p:blipFill>
          <a:blip r:embed="rId4"/>
          <a:stretch>
            <a:fillRect/>
          </a:stretch>
        </p:blipFill>
        <p:spPr>
          <a:xfrm>
            <a:off x="162543" y="619287"/>
            <a:ext cx="4102402" cy="3531063"/>
          </a:xfrm>
          <a:prstGeom prst="rect">
            <a:avLst/>
          </a:prstGeom>
        </p:spPr>
      </p:pic>
      <p:sp>
        <p:nvSpPr>
          <p:cNvPr id="12" name="Title 1">
            <a:extLst>
              <a:ext uri="{FF2B5EF4-FFF2-40B4-BE49-F238E27FC236}">
                <a16:creationId xmlns:a16="http://schemas.microsoft.com/office/drawing/2014/main" id="{39E4386D-A1C1-377E-B5FC-CB034B46EB5F}"/>
              </a:ext>
            </a:extLst>
          </p:cNvPr>
          <p:cNvSpPr txBox="1">
            <a:spLocks/>
          </p:cNvSpPr>
          <p:nvPr/>
        </p:nvSpPr>
        <p:spPr>
          <a:xfrm>
            <a:off x="9396763" y="2147057"/>
            <a:ext cx="2451277" cy="12819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AutoNum type="arabicPeriod"/>
            </a:pPr>
            <a:r>
              <a:rPr lang="en-US" sz="2200" dirty="0">
                <a:latin typeface="Calibri" panose="020F0502020204030204" pitchFamily="34" charset="0"/>
                <a:cs typeface="Calibri" panose="020F0502020204030204" pitchFamily="34" charset="0"/>
              </a:rPr>
              <a:t>↓ rinderpest </a:t>
            </a:r>
          </a:p>
          <a:p>
            <a:pPr marL="457200" indent="-457200">
              <a:buAutoNum type="arabicPeriod"/>
            </a:pPr>
            <a:r>
              <a:rPr lang="en-US" sz="2200" dirty="0">
                <a:latin typeface="Calibri" panose="020F0502020204030204" pitchFamily="34" charset="0"/>
                <a:cs typeface="Calibri" panose="020F0502020204030204" pitchFamily="34" charset="0"/>
              </a:rPr>
              <a:t>↑ wildebeest</a:t>
            </a:r>
          </a:p>
          <a:p>
            <a:pPr marL="457200" indent="-457200">
              <a:buAutoNum type="arabicPeriod"/>
            </a:pPr>
            <a:r>
              <a:rPr lang="en-US" sz="2200" dirty="0">
                <a:latin typeface="Calibri" panose="020F0502020204030204" pitchFamily="34" charset="0"/>
                <a:cs typeface="Calibri" panose="020F0502020204030204" pitchFamily="34" charset="0"/>
              </a:rPr>
              <a:t>↓ grass</a:t>
            </a:r>
          </a:p>
          <a:p>
            <a:pPr marL="457200" indent="-457200">
              <a:buAutoNum type="arabicPeriod"/>
            </a:pPr>
            <a:r>
              <a:rPr lang="en-US" sz="2200" dirty="0">
                <a:latin typeface="Calibri" panose="020F0502020204030204" pitchFamily="34" charset="0"/>
                <a:cs typeface="Calibri" panose="020F0502020204030204" pitchFamily="34" charset="0"/>
              </a:rPr>
              <a:t>↓ fire</a:t>
            </a:r>
          </a:p>
          <a:p>
            <a:pPr marL="457200" indent="-457200">
              <a:buAutoNum type="arabicPeriod"/>
            </a:pPr>
            <a:r>
              <a:rPr lang="en-US" sz="2200" dirty="0">
                <a:latin typeface="Calibri" panose="020F0502020204030204" pitchFamily="34" charset="0"/>
                <a:cs typeface="Calibri" panose="020F0502020204030204" pitchFamily="34" charset="0"/>
              </a:rPr>
              <a:t>↑ trees</a:t>
            </a:r>
          </a:p>
        </p:txBody>
      </p:sp>
      <p:pic>
        <p:nvPicPr>
          <p:cNvPr id="13" name="Picture 2">
            <a:extLst>
              <a:ext uri="{FF2B5EF4-FFF2-40B4-BE49-F238E27FC236}">
                <a16:creationId xmlns:a16="http://schemas.microsoft.com/office/drawing/2014/main" id="{2DF35E06-0214-73D4-1EED-F501339D5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930"/>
          <a:stretch/>
        </p:blipFill>
        <p:spPr bwMode="auto">
          <a:xfrm>
            <a:off x="4679331" y="997561"/>
            <a:ext cx="4102402" cy="346710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C050B84-A33A-8863-9CC7-31467E9F82C6}"/>
              </a:ext>
            </a:extLst>
          </p:cNvPr>
          <p:cNvSpPr txBox="1">
            <a:spLocks/>
          </p:cNvSpPr>
          <p:nvPr/>
        </p:nvSpPr>
        <p:spPr>
          <a:xfrm>
            <a:off x="4398295" y="5480807"/>
            <a:ext cx="5641055" cy="12819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Rinderpest eradication releases wildebeest populations that control savanna, limit fire, and promote tree regrowth </a:t>
            </a:r>
          </a:p>
        </p:txBody>
      </p:sp>
      <p:sp>
        <p:nvSpPr>
          <p:cNvPr id="11" name="TextBox 10">
            <a:extLst>
              <a:ext uri="{FF2B5EF4-FFF2-40B4-BE49-F238E27FC236}">
                <a16:creationId xmlns:a16="http://schemas.microsoft.com/office/drawing/2014/main" id="{4067764C-F2E3-007E-AC74-F48BB05C327A}"/>
              </a:ext>
            </a:extLst>
          </p:cNvPr>
          <p:cNvSpPr txBox="1"/>
          <p:nvPr/>
        </p:nvSpPr>
        <p:spPr>
          <a:xfrm>
            <a:off x="8932472" y="6488668"/>
            <a:ext cx="3259528" cy="369332"/>
          </a:xfrm>
          <a:prstGeom prst="rect">
            <a:avLst/>
          </a:prstGeom>
          <a:noFill/>
        </p:spPr>
        <p:txBody>
          <a:bodyPr wrap="square">
            <a:spAutoFit/>
          </a:bodyPr>
          <a:lstStyle/>
          <a:p>
            <a:pPr algn="r"/>
            <a:r>
              <a:rPr lang="en-US" sz="1800" dirty="0" err="1">
                <a:latin typeface="Calibri" panose="020F0502020204030204" pitchFamily="34" charset="0"/>
                <a:cs typeface="Calibri" panose="020F0502020204030204" pitchFamily="34" charset="0"/>
              </a:rPr>
              <a:t>Holdo</a:t>
            </a:r>
            <a:r>
              <a:rPr lang="en-US" sz="1800" dirty="0">
                <a:latin typeface="Calibri" panose="020F0502020204030204" pitchFamily="34" charset="0"/>
                <a:cs typeface="Calibri" panose="020F0502020204030204" pitchFamily="34" charset="0"/>
              </a:rPr>
              <a:t> et al. 2009. </a:t>
            </a:r>
            <a:r>
              <a:rPr lang="en-US" sz="1800" i="1" dirty="0" err="1">
                <a:latin typeface="Calibri" panose="020F0502020204030204" pitchFamily="34" charset="0"/>
                <a:cs typeface="Calibri" panose="020F0502020204030204" pitchFamily="34" charset="0"/>
              </a:rPr>
              <a:t>PLoS</a:t>
            </a:r>
            <a:r>
              <a:rPr lang="en-US" sz="1800" i="1" dirty="0">
                <a:latin typeface="Calibri" panose="020F0502020204030204" pitchFamily="34" charset="0"/>
                <a:cs typeface="Calibri" panose="020F0502020204030204" pitchFamily="34" charset="0"/>
              </a:rPr>
              <a:t> Biology</a:t>
            </a:r>
            <a:endParaRPr lang="en-US" sz="18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9604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Vaccination innovation chart">
            <a:extLst>
              <a:ext uri="{FF2B5EF4-FFF2-40B4-BE49-F238E27FC236}">
                <a16:creationId xmlns:a16="http://schemas.microsoft.com/office/drawing/2014/main" id="{535ABEE9-51C5-D2A5-8C19-8E82B64FBDE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11248"/>
          <a:stretch/>
        </p:blipFill>
        <p:spPr bwMode="auto">
          <a:xfrm>
            <a:off x="2225903" y="823422"/>
            <a:ext cx="8024183" cy="5521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Vaccination innovation chart">
            <a:extLst>
              <a:ext uri="{FF2B5EF4-FFF2-40B4-BE49-F238E27FC236}">
                <a16:creationId xmlns:a16="http://schemas.microsoft.com/office/drawing/2014/main" id="{086B4A7E-D03E-C8E1-2277-33DF4D3A40B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97550"/>
          <a:stretch/>
        </p:blipFill>
        <p:spPr bwMode="auto">
          <a:xfrm>
            <a:off x="2225904" y="6630444"/>
            <a:ext cx="8024183"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480BDE-1946-7DF9-ED7C-68C22E4D5834}"/>
              </a:ext>
            </a:extLst>
          </p:cNvPr>
          <p:cNvSpPr>
            <a:spLocks noGrp="1"/>
          </p:cNvSpPr>
          <p:nvPr>
            <p:ph type="title"/>
          </p:nvPr>
        </p:nvSpPr>
        <p:spPr>
          <a:xfrm>
            <a:off x="141995" y="-262091"/>
            <a:ext cx="12192000" cy="1325563"/>
          </a:xfrm>
        </p:spPr>
        <p:txBody>
          <a:bodyPr>
            <a:normAutofit/>
          </a:bodyPr>
          <a:lstStyle/>
          <a:p>
            <a:r>
              <a:rPr lang="en-US" sz="3800" dirty="0">
                <a:latin typeface="+mn-lt"/>
              </a:rPr>
              <a:t>The pace of vaccine development has accelerated drastically</a:t>
            </a:r>
          </a:p>
        </p:txBody>
      </p:sp>
    </p:spTree>
    <p:extLst>
      <p:ext uri="{BB962C8B-B14F-4D97-AF65-F5344CB8AC3E}">
        <p14:creationId xmlns:p14="http://schemas.microsoft.com/office/powerpoint/2010/main" val="411997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Vaccination innovation chart">
            <a:extLst>
              <a:ext uri="{FF2B5EF4-FFF2-40B4-BE49-F238E27FC236}">
                <a16:creationId xmlns:a16="http://schemas.microsoft.com/office/drawing/2014/main" id="{535ABEE9-51C5-D2A5-8C19-8E82B64FBDE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11248"/>
          <a:stretch/>
        </p:blipFill>
        <p:spPr bwMode="auto">
          <a:xfrm>
            <a:off x="2225903" y="823422"/>
            <a:ext cx="8024183" cy="5521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Vaccination innovation chart">
            <a:extLst>
              <a:ext uri="{FF2B5EF4-FFF2-40B4-BE49-F238E27FC236}">
                <a16:creationId xmlns:a16="http://schemas.microsoft.com/office/drawing/2014/main" id="{086B4A7E-D03E-C8E1-2277-33DF4D3A40B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97550"/>
          <a:stretch/>
        </p:blipFill>
        <p:spPr bwMode="auto">
          <a:xfrm>
            <a:off x="2225904" y="6630444"/>
            <a:ext cx="8024183"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480BDE-1946-7DF9-ED7C-68C22E4D5834}"/>
              </a:ext>
            </a:extLst>
          </p:cNvPr>
          <p:cNvSpPr>
            <a:spLocks noGrp="1"/>
          </p:cNvSpPr>
          <p:nvPr>
            <p:ph type="title"/>
          </p:nvPr>
        </p:nvSpPr>
        <p:spPr>
          <a:xfrm>
            <a:off x="0" y="-177440"/>
            <a:ext cx="12192000" cy="1325563"/>
          </a:xfrm>
        </p:spPr>
        <p:txBody>
          <a:bodyPr>
            <a:normAutofit/>
          </a:bodyPr>
          <a:lstStyle/>
          <a:p>
            <a:pPr algn="ctr"/>
            <a:r>
              <a:rPr lang="en-US" sz="3800" dirty="0">
                <a:latin typeface="+mn-lt"/>
              </a:rPr>
              <a:t>But we still lack vaccines for several important diseases.</a:t>
            </a:r>
          </a:p>
        </p:txBody>
      </p:sp>
      <p:sp>
        <p:nvSpPr>
          <p:cNvPr id="2" name="Rectangle 1">
            <a:extLst>
              <a:ext uri="{FF2B5EF4-FFF2-40B4-BE49-F238E27FC236}">
                <a16:creationId xmlns:a16="http://schemas.microsoft.com/office/drawing/2014/main" id="{D889FFCF-ACA8-C7F2-4684-34616DA3DE04}"/>
              </a:ext>
            </a:extLst>
          </p:cNvPr>
          <p:cNvSpPr/>
          <p:nvPr/>
        </p:nvSpPr>
        <p:spPr>
          <a:xfrm>
            <a:off x="4497355" y="1551637"/>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6EA55B-68EE-D442-54A6-4BBF2F263FBE}"/>
              </a:ext>
            </a:extLst>
          </p:cNvPr>
          <p:cNvSpPr/>
          <p:nvPr/>
        </p:nvSpPr>
        <p:spPr>
          <a:xfrm>
            <a:off x="4558692" y="2880708"/>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B32957-A06A-4864-95AB-1E98E45706A1}"/>
              </a:ext>
            </a:extLst>
          </p:cNvPr>
          <p:cNvSpPr/>
          <p:nvPr/>
        </p:nvSpPr>
        <p:spPr>
          <a:xfrm>
            <a:off x="4558693" y="3435884"/>
            <a:ext cx="7366988" cy="251643"/>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328A6C-3C03-4CE8-A5E1-B957046C816F}"/>
              </a:ext>
            </a:extLst>
          </p:cNvPr>
          <p:cNvSpPr/>
          <p:nvPr/>
        </p:nvSpPr>
        <p:spPr>
          <a:xfrm>
            <a:off x="4558692" y="5571774"/>
            <a:ext cx="7366988" cy="251643"/>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81434A-C408-E051-2FAB-DFE902A2EF5B}"/>
              </a:ext>
            </a:extLst>
          </p:cNvPr>
          <p:cNvSpPr/>
          <p:nvPr/>
        </p:nvSpPr>
        <p:spPr>
          <a:xfrm>
            <a:off x="4497355" y="1815838"/>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580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1752903"/>
            <a:ext cx="8940281" cy="2165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scatter chart&#10;&#10;Description automatically generated">
            <a:extLst>
              <a:ext uri="{FF2B5EF4-FFF2-40B4-BE49-F238E27FC236}">
                <a16:creationId xmlns:a16="http://schemas.microsoft.com/office/drawing/2014/main" id="{E09E14F9-BF0C-5795-DDFA-5AB31A07F12A}"/>
              </a:ext>
            </a:extLst>
          </p:cNvPr>
          <p:cNvPicPr>
            <a:picLocks noChangeAspect="1"/>
          </p:cNvPicPr>
          <p:nvPr/>
        </p:nvPicPr>
        <p:blipFill>
          <a:blip r:embed="rId3"/>
          <a:stretch>
            <a:fillRect/>
          </a:stretch>
        </p:blipFill>
        <p:spPr>
          <a:xfrm>
            <a:off x="5313800" y="1941520"/>
            <a:ext cx="6669896" cy="4295540"/>
          </a:xfrm>
          <a:prstGeom prst="rect">
            <a:avLst/>
          </a:prstGeom>
        </p:spPr>
      </p:pic>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0500D9E-FDCB-A248-E3B8-D5CB27265772}"/>
                  </a:ext>
                </a:extLst>
              </p:cNvPr>
              <p:cNvSpPr/>
              <p:nvPr/>
            </p:nvSpPr>
            <p:spPr>
              <a:xfrm>
                <a:off x="0" y="5657671"/>
                <a:ext cx="3411251" cy="1200329"/>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a:p>
                <a14:m>
                  <m:oMath xmlns:m="http://schemas.openxmlformats.org/officeDocument/2006/math">
                    <m:r>
                      <a:rPr lang="el-GR" sz="1800" i="1" dirty="0" smtClean="0">
                        <a:solidFill>
                          <a:schemeClr val="tx1"/>
                        </a:solidFill>
                        <a:latin typeface="Cambria Math" panose="02040503050406030204" pitchFamily="18" charset="0"/>
                        <a:ea typeface="Cambria Math" panose="02040503050406030204" pitchFamily="18" charset="0"/>
                        <a:cs typeface="Cambria Math"/>
                      </a:rPr>
                      <m:t>𝜈</m:t>
                    </m:r>
                  </m:oMath>
                </a14:m>
                <a:r>
                  <a:rPr lang="en-US" dirty="0">
                    <a:cs typeface="Times New Roman"/>
                  </a:rPr>
                  <a:t> </a:t>
                </a:r>
                <a:r>
                  <a:rPr lang="en-US" dirty="0">
                    <a:ea typeface="Lucida Grande"/>
                    <a:cs typeface="Times New Roman"/>
                  </a:rPr>
                  <a:t>= vaccination rate</a:t>
                </a:r>
              </a:p>
              <a:p>
                <a14:m>
                  <m:oMath xmlns:m="http://schemas.openxmlformats.org/officeDocument/2006/math">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𝜔</m:t>
                    </m:r>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 </m:t>
                    </m:r>
                  </m:oMath>
                </a14:m>
                <a:r>
                  <a:rPr lang="en-US" dirty="0">
                    <a:highlight>
                      <a:srgbClr val="FFFF00"/>
                    </a:highlight>
                    <a:ea typeface="Lucida Grande"/>
                    <a:cs typeface="Times New Roman"/>
                  </a:rPr>
                  <a:t>= rate waning</a:t>
                </a:r>
                <a:r>
                  <a:rPr lang="en-US" dirty="0">
                    <a:highlight>
                      <a:srgbClr val="FFFF00"/>
                    </a:highlight>
                    <a:cs typeface="Times New Roman"/>
                  </a:rPr>
                  <a:t> </a:t>
                </a:r>
                <a:r>
                  <a:rPr lang="en-US" dirty="0">
                    <a:highlight>
                      <a:srgbClr val="FFFF00"/>
                    </a:highlight>
                    <a:ea typeface="Lucida Grande"/>
                    <a:cs typeface="Times New Roman"/>
                  </a:rPr>
                  <a:t>immunity</a:t>
                </a:r>
              </a:p>
            </p:txBody>
          </p:sp>
        </mc:Choice>
        <mc:Fallback xmlns="">
          <p:sp>
            <p:nvSpPr>
              <p:cNvPr id="11" name="Rectangle 10">
                <a:extLst>
                  <a:ext uri="{FF2B5EF4-FFF2-40B4-BE49-F238E27FC236}">
                    <a16:creationId xmlns:a16="http://schemas.microsoft.com/office/drawing/2014/main" id="{30500D9E-FDCB-A248-E3B8-D5CB27265772}"/>
                  </a:ext>
                </a:extLst>
              </p:cNvPr>
              <p:cNvSpPr>
                <a:spLocks noRot="1" noChangeAspect="1" noMove="1" noResize="1" noEditPoints="1" noAdjustHandles="1" noChangeArrowheads="1" noChangeShapeType="1" noTextEdit="1"/>
              </p:cNvSpPr>
              <p:nvPr/>
            </p:nvSpPr>
            <p:spPr>
              <a:xfrm>
                <a:off x="0" y="5657671"/>
                <a:ext cx="3411251" cy="1200329"/>
              </a:xfrm>
              <a:prstGeom prst="rect">
                <a:avLst/>
              </a:prstGeom>
              <a:blipFill>
                <a:blip r:embed="rId6"/>
                <a:stretch>
                  <a:fillRect l="-1487" t="-2105" b="-8421"/>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D6AD322-2B42-EDD2-1B3E-961626E66FB2}"/>
              </a:ext>
            </a:extLst>
          </p:cNvPr>
          <p:cNvGrpSpPr/>
          <p:nvPr/>
        </p:nvGrpSpPr>
        <p:grpSpPr>
          <a:xfrm>
            <a:off x="328897" y="2585297"/>
            <a:ext cx="4939873" cy="1448257"/>
            <a:chOff x="2514122" y="1996212"/>
            <a:chExt cx="4939873" cy="1448257"/>
          </a:xfrm>
        </p:grpSpPr>
        <p:grpSp>
          <p:nvGrpSpPr>
            <p:cNvPr id="13" name="Group 12">
              <a:extLst>
                <a:ext uri="{FF2B5EF4-FFF2-40B4-BE49-F238E27FC236}">
                  <a16:creationId xmlns:a16="http://schemas.microsoft.com/office/drawing/2014/main" id="{45663472-E247-20F7-66AF-E13F7FBC7B6C}"/>
                </a:ext>
              </a:extLst>
            </p:cNvPr>
            <p:cNvGrpSpPr/>
            <p:nvPr/>
          </p:nvGrpSpPr>
          <p:grpSpPr>
            <a:xfrm>
              <a:off x="2514122" y="1996212"/>
              <a:ext cx="4085663" cy="1448257"/>
              <a:chOff x="2797962" y="2549616"/>
              <a:chExt cx="2926208" cy="961934"/>
            </a:xfrm>
          </p:grpSpPr>
          <p:graphicFrame>
            <p:nvGraphicFramePr>
              <p:cNvPr id="16" name="Object 15">
                <a:extLst>
                  <a:ext uri="{FF2B5EF4-FFF2-40B4-BE49-F238E27FC236}">
                    <a16:creationId xmlns:a16="http://schemas.microsoft.com/office/drawing/2014/main" id="{50EB571E-8D95-E00C-A5AA-20B41B032B4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7" imgW="114300" imgH="165100" progId="Equation.3">
                      <p:embed/>
                    </p:oleObj>
                  </mc:Choice>
                  <mc:Fallback>
                    <p:oleObj name="Equation" r:id="rId7" imgW="114300" imgH="165100" progId="Equation.3">
                      <p:embed/>
                      <p:pic>
                        <p:nvPicPr>
                          <p:cNvPr id="16" name="Object 15">
                            <a:extLst>
                              <a:ext uri="{FF2B5EF4-FFF2-40B4-BE49-F238E27FC236}">
                                <a16:creationId xmlns:a16="http://schemas.microsoft.com/office/drawing/2014/main" id="{50EB571E-8D95-E00C-A5AA-20B41B032B46}"/>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D87FD35-2995-4F4E-54D3-9D1E2F12A6DA}"/>
                  </a:ext>
                </a:extLst>
              </p:cNvPr>
              <p:cNvGrpSpPr/>
              <p:nvPr/>
            </p:nvGrpSpPr>
            <p:grpSpPr>
              <a:xfrm>
                <a:off x="2797962" y="2549616"/>
                <a:ext cx="2926208" cy="961932"/>
                <a:chOff x="3373673" y="2139665"/>
                <a:chExt cx="2926208" cy="961932"/>
              </a:xfrm>
            </p:grpSpPr>
            <p:grpSp>
              <p:nvGrpSpPr>
                <p:cNvPr id="20" name="Group 19">
                  <a:extLst>
                    <a:ext uri="{FF2B5EF4-FFF2-40B4-BE49-F238E27FC236}">
                      <a16:creationId xmlns:a16="http://schemas.microsoft.com/office/drawing/2014/main" id="{FBD4EA26-E1D9-EF0E-81C4-247A2D083891}"/>
                    </a:ext>
                  </a:extLst>
                </p:cNvPr>
                <p:cNvGrpSpPr/>
                <p:nvPr/>
              </p:nvGrpSpPr>
              <p:grpSpPr>
                <a:xfrm>
                  <a:off x="3373673" y="2139665"/>
                  <a:ext cx="2926208" cy="961932"/>
                  <a:chOff x="3373673" y="2139665"/>
                  <a:chExt cx="2926208" cy="961932"/>
                </a:xfrm>
              </p:grpSpPr>
              <p:sp>
                <p:nvSpPr>
                  <p:cNvPr id="22" name="Rectangle 21">
                    <a:extLst>
                      <a:ext uri="{FF2B5EF4-FFF2-40B4-BE49-F238E27FC236}">
                        <a16:creationId xmlns:a16="http://schemas.microsoft.com/office/drawing/2014/main" id="{C0A3703B-1BED-DDAA-37FA-10EDC58F746C}"/>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3" name="Rectangle 22">
                    <a:extLst>
                      <a:ext uri="{FF2B5EF4-FFF2-40B4-BE49-F238E27FC236}">
                        <a16:creationId xmlns:a16="http://schemas.microsoft.com/office/drawing/2014/main" id="{F8A2EEEB-23EE-AFEC-7ACC-A1A624971840}"/>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1" name="Rectangle 20">
                  <a:extLst>
                    <a:ext uri="{FF2B5EF4-FFF2-40B4-BE49-F238E27FC236}">
                      <a16:creationId xmlns:a16="http://schemas.microsoft.com/office/drawing/2014/main" id="{589C1355-3F76-AFF0-D1B6-3A2DC736DE93}"/>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8" name="Straight Arrow Connector 17">
                <a:extLst>
                  <a:ext uri="{FF2B5EF4-FFF2-40B4-BE49-F238E27FC236}">
                    <a16:creationId xmlns:a16="http://schemas.microsoft.com/office/drawing/2014/main" id="{943ABFD0-0794-909F-21E8-06CFFC9C5D9A}"/>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2C80F4D2-696A-C4F9-054E-EEDE334E30FB}"/>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4" name="Rectangle 13">
              <a:extLst>
                <a:ext uri="{FF2B5EF4-FFF2-40B4-BE49-F238E27FC236}">
                  <a16:creationId xmlns:a16="http://schemas.microsoft.com/office/drawing/2014/main" id="{B1F556C9-3C2E-DB2F-4F4C-7D00B2387B5B}"/>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5" name="Rectangle 14">
              <a:extLst>
                <a:ext uri="{FF2B5EF4-FFF2-40B4-BE49-F238E27FC236}">
                  <a16:creationId xmlns:a16="http://schemas.microsoft.com/office/drawing/2014/main" id="{8CD666FB-6274-0FBC-5D5A-C85A7FA68456}"/>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24" name="Curved Connector 23">
            <a:extLst>
              <a:ext uri="{FF2B5EF4-FFF2-40B4-BE49-F238E27FC236}">
                <a16:creationId xmlns:a16="http://schemas.microsoft.com/office/drawing/2014/main" id="{B4E6E3C8-3EF2-CB8A-2CEA-5EF5A92EFCC3}"/>
              </a:ext>
            </a:extLst>
          </p:cNvPr>
          <p:cNvCxnSpPr>
            <a:cxnSpLocks/>
            <a:stCxn id="22" idx="0"/>
            <a:endCxn id="15" idx="0"/>
          </p:cNvCxnSpPr>
          <p:nvPr/>
        </p:nvCxnSpPr>
        <p:spPr>
          <a:xfrm rot="16200000" flipH="1">
            <a:off x="2798832" y="928024"/>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FAE39E9-A48A-DB9E-44BA-1B1FD525B211}"/>
                  </a:ext>
                </a:extLst>
              </p:cNvPr>
              <p:cNvSpPr/>
              <p:nvPr/>
            </p:nvSpPr>
            <p:spPr>
              <a:xfrm>
                <a:off x="2318835" y="1793638"/>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cs typeface="Cambria Math"/>
                </a:endParaRPr>
              </a:p>
            </p:txBody>
          </p:sp>
        </mc:Choice>
        <mc:Fallback xmlns="">
          <p:sp>
            <p:nvSpPr>
              <p:cNvPr id="25" name="Rectangle 24">
                <a:extLst>
                  <a:ext uri="{FF2B5EF4-FFF2-40B4-BE49-F238E27FC236}">
                    <a16:creationId xmlns:a16="http://schemas.microsoft.com/office/drawing/2014/main" id="{2FAE39E9-A48A-DB9E-44BA-1B1FD525B211}"/>
                  </a:ext>
                </a:extLst>
              </p:cNvPr>
              <p:cNvSpPr>
                <a:spLocks noRot="1" noChangeAspect="1" noMove="1" noResize="1" noEditPoints="1" noAdjustHandles="1" noChangeArrowheads="1" noChangeShapeType="1" noTextEdit="1"/>
              </p:cNvSpPr>
              <p:nvPr/>
            </p:nvSpPr>
            <p:spPr>
              <a:xfrm>
                <a:off x="2318835" y="1793638"/>
                <a:ext cx="1295753" cy="910126"/>
              </a:xfrm>
              <a:prstGeom prst="rect">
                <a:avLst/>
              </a:prstGeom>
              <a:blipFill>
                <a:blip r:embed="rId9"/>
                <a:stretch>
                  <a:fillRect/>
                </a:stretch>
              </a:blipFill>
              <a:ln>
                <a:noFill/>
              </a:ln>
            </p:spPr>
            <p:txBody>
              <a:bodyPr/>
              <a:lstStyle/>
              <a:p>
                <a:r>
                  <a:rPr lang="en-US">
                    <a:noFill/>
                  </a:rPr>
                  <a:t> </a:t>
                </a:r>
              </a:p>
            </p:txBody>
          </p:sp>
        </mc:Fallback>
      </mc:AlternateContent>
      <p:cxnSp>
        <p:nvCxnSpPr>
          <p:cNvPr id="26" name="Curved Connector 25">
            <a:extLst>
              <a:ext uri="{FF2B5EF4-FFF2-40B4-BE49-F238E27FC236}">
                <a16:creationId xmlns:a16="http://schemas.microsoft.com/office/drawing/2014/main" id="{E913ECBC-1726-2329-7195-A0953ACB7DBF}"/>
              </a:ext>
            </a:extLst>
          </p:cNvPr>
          <p:cNvCxnSpPr>
            <a:cxnSpLocks/>
            <a:stCxn id="15" idx="2"/>
            <a:endCxn id="22" idx="2"/>
          </p:cNvCxnSpPr>
          <p:nvPr/>
        </p:nvCxnSpPr>
        <p:spPr>
          <a:xfrm rot="5400000" flipH="1">
            <a:off x="2798833" y="2152205"/>
            <a:ext cx="2" cy="3762695"/>
          </a:xfrm>
          <a:prstGeom prst="curved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9A099EBC-526E-21FD-B35B-F8E9B9BA47D3}"/>
                  </a:ext>
                </a:extLst>
              </p:cNvPr>
              <p:cNvSpPr/>
              <p:nvPr/>
            </p:nvSpPr>
            <p:spPr>
              <a:xfrm>
                <a:off x="2219422" y="4041985"/>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𝜔</m:t>
                      </m:r>
                    </m:oMath>
                  </m:oMathPara>
                </a14:m>
                <a:endParaRPr lang="en-US" sz="2600" dirty="0">
                  <a:solidFill>
                    <a:schemeClr val="tx1"/>
                  </a:solidFill>
                  <a:highlight>
                    <a:srgbClr val="FFFF00"/>
                  </a:highlight>
                  <a:cs typeface="Cambria Math"/>
                </a:endParaRPr>
              </a:p>
            </p:txBody>
          </p:sp>
        </mc:Choice>
        <mc:Fallback xmlns="">
          <p:sp>
            <p:nvSpPr>
              <p:cNvPr id="27" name="Rectangle 26">
                <a:extLst>
                  <a:ext uri="{FF2B5EF4-FFF2-40B4-BE49-F238E27FC236}">
                    <a16:creationId xmlns:a16="http://schemas.microsoft.com/office/drawing/2014/main" id="{9A099EBC-526E-21FD-B35B-F8E9B9BA47D3}"/>
                  </a:ext>
                </a:extLst>
              </p:cNvPr>
              <p:cNvSpPr>
                <a:spLocks noRot="1" noChangeAspect="1" noMove="1" noResize="1" noEditPoints="1" noAdjustHandles="1" noChangeArrowheads="1" noChangeShapeType="1" noTextEdit="1"/>
              </p:cNvSpPr>
              <p:nvPr/>
            </p:nvSpPr>
            <p:spPr>
              <a:xfrm>
                <a:off x="2219422" y="4041985"/>
                <a:ext cx="1295753" cy="910126"/>
              </a:xfrm>
              <a:prstGeom prst="rect">
                <a:avLst/>
              </a:prstGeom>
              <a:blipFill>
                <a:blip r:embed="rId10"/>
                <a:stretch>
                  <a:fillRect/>
                </a:stretch>
              </a:blipFill>
              <a:ln>
                <a:noFill/>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85FC22DF-20AD-84C8-45AE-CCB38E85A0D8}"/>
              </a:ext>
            </a:extLst>
          </p:cNvPr>
          <p:cNvSpPr txBox="1">
            <a:spLocks noChangeArrowheads="1"/>
          </p:cNvSpPr>
          <p:nvPr/>
        </p:nvSpPr>
        <p:spPr bwMode="auto">
          <a:xfrm>
            <a:off x="8042988" y="6488668"/>
            <a:ext cx="517849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dirty="0">
                <a:latin typeface="+mn-lt"/>
                <a:cs typeface="Times New Roman" charset="0"/>
              </a:rPr>
              <a:t>Montoya et al. 2021 </a:t>
            </a:r>
            <a:r>
              <a:rPr lang="en-US" i="1" dirty="0">
                <a:latin typeface="+mn-lt"/>
                <a:cs typeface="Times New Roman" charset="0"/>
              </a:rPr>
              <a:t>Microbiology Spectrum</a:t>
            </a:r>
            <a:endParaRPr lang="en-US" dirty="0">
              <a:latin typeface="+mn-lt"/>
              <a:cs typeface="Times New Roman" charset="0"/>
            </a:endParaRPr>
          </a:p>
        </p:txBody>
      </p:sp>
      <p:sp>
        <p:nvSpPr>
          <p:cNvPr id="2" name="Rectangle 1">
            <a:extLst>
              <a:ext uri="{FF2B5EF4-FFF2-40B4-BE49-F238E27FC236}">
                <a16:creationId xmlns:a16="http://schemas.microsoft.com/office/drawing/2014/main" id="{2EAED8EE-9EBC-D0B3-647A-48681B995A6A}"/>
              </a:ext>
            </a:extLst>
          </p:cNvPr>
          <p:cNvSpPr/>
          <p:nvPr/>
        </p:nvSpPr>
        <p:spPr>
          <a:xfrm>
            <a:off x="1206808" y="3419191"/>
            <a:ext cx="1418839"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4" name="Rectangle 3">
            <a:extLst>
              <a:ext uri="{FF2B5EF4-FFF2-40B4-BE49-F238E27FC236}">
                <a16:creationId xmlns:a16="http://schemas.microsoft.com/office/drawing/2014/main" id="{FDE7E166-3D28-9010-2D85-17ADABF992B9}"/>
              </a:ext>
            </a:extLst>
          </p:cNvPr>
          <p:cNvSpPr/>
          <p:nvPr/>
        </p:nvSpPr>
        <p:spPr>
          <a:xfrm>
            <a:off x="3360459" y="3480732"/>
            <a:ext cx="90040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err="1">
                <a:solidFill>
                  <a:schemeClr val="tx1"/>
                </a:solidFill>
                <a:cs typeface="Cambria Math"/>
              </a:rPr>
              <a:t>recov-ery</a:t>
            </a:r>
            <a:endParaRPr lang="en-US" sz="1900" i="1" dirty="0">
              <a:solidFill>
                <a:schemeClr val="tx1"/>
              </a:solidFill>
              <a:cs typeface="Cambria Math"/>
            </a:endParaRPr>
          </a:p>
        </p:txBody>
      </p:sp>
      <p:sp>
        <p:nvSpPr>
          <p:cNvPr id="5" name="Rectangle 4">
            <a:extLst>
              <a:ext uri="{FF2B5EF4-FFF2-40B4-BE49-F238E27FC236}">
                <a16:creationId xmlns:a16="http://schemas.microsoft.com/office/drawing/2014/main" id="{1FEAD79D-4C44-0688-1D5C-C0BF70CD114A}"/>
              </a:ext>
            </a:extLst>
          </p:cNvPr>
          <p:cNvSpPr/>
          <p:nvPr/>
        </p:nvSpPr>
        <p:spPr>
          <a:xfrm>
            <a:off x="2585339" y="1865940"/>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vaccination</a:t>
            </a:r>
          </a:p>
        </p:txBody>
      </p:sp>
      <p:sp>
        <p:nvSpPr>
          <p:cNvPr id="41" name="Rectangle 40">
            <a:extLst>
              <a:ext uri="{FF2B5EF4-FFF2-40B4-BE49-F238E27FC236}">
                <a16:creationId xmlns:a16="http://schemas.microsoft.com/office/drawing/2014/main" id="{B767F873-33ED-2746-6BDB-C107D1BE182B}"/>
              </a:ext>
            </a:extLst>
          </p:cNvPr>
          <p:cNvSpPr/>
          <p:nvPr/>
        </p:nvSpPr>
        <p:spPr>
          <a:xfrm>
            <a:off x="2765155" y="4043580"/>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waning immunity</a:t>
            </a:r>
          </a:p>
        </p:txBody>
      </p:sp>
    </p:spTree>
    <p:extLst>
      <p:ext uri="{BB962C8B-B14F-4D97-AF65-F5344CB8AC3E}">
        <p14:creationId xmlns:p14="http://schemas.microsoft.com/office/powerpoint/2010/main" val="690409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2239347"/>
            <a:ext cx="8940281" cy="1679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4" name="Picture 3" descr="Map&#10;&#10;Description automatically generated">
            <a:extLst>
              <a:ext uri="{FF2B5EF4-FFF2-40B4-BE49-F238E27FC236}">
                <a16:creationId xmlns:a16="http://schemas.microsoft.com/office/drawing/2014/main" id="{936A264C-FA18-3494-8914-D622B48F6232}"/>
              </a:ext>
            </a:extLst>
          </p:cNvPr>
          <p:cNvPicPr>
            <a:picLocks noChangeAspect="1"/>
          </p:cNvPicPr>
          <p:nvPr/>
        </p:nvPicPr>
        <p:blipFill>
          <a:blip r:embed="rId5"/>
          <a:stretch>
            <a:fillRect/>
          </a:stretch>
        </p:blipFill>
        <p:spPr>
          <a:xfrm>
            <a:off x="2556975" y="2239347"/>
            <a:ext cx="6517230" cy="4600398"/>
          </a:xfrm>
          <a:prstGeom prst="rect">
            <a:avLst/>
          </a:prstGeom>
        </p:spPr>
      </p:pic>
    </p:spTree>
    <p:extLst>
      <p:ext uri="{BB962C8B-B14F-4D97-AF65-F5344CB8AC3E}">
        <p14:creationId xmlns:p14="http://schemas.microsoft.com/office/powerpoint/2010/main" val="3757470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3228391"/>
            <a:ext cx="8940281" cy="690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57346" name="Picture 2" descr="WSU vaccinates dogs to help eradicate rabies from Africa | The Seattle Times">
            <a:extLst>
              <a:ext uri="{FF2B5EF4-FFF2-40B4-BE49-F238E27FC236}">
                <a16:creationId xmlns:a16="http://schemas.microsoft.com/office/drawing/2014/main" id="{F90CFC53-040D-417D-300E-5D818C4311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9352" y="2289547"/>
            <a:ext cx="7391400" cy="43590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177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2" name="TextBox 1">
            <a:extLst>
              <a:ext uri="{FF2B5EF4-FFF2-40B4-BE49-F238E27FC236}">
                <a16:creationId xmlns:a16="http://schemas.microsoft.com/office/drawing/2014/main" id="{DCBCD55F-CD60-0B08-F203-A969829F7C0A}"/>
              </a:ext>
            </a:extLst>
          </p:cNvPr>
          <p:cNvSpPr txBox="1"/>
          <p:nvPr/>
        </p:nvSpPr>
        <p:spPr>
          <a:xfrm>
            <a:off x="9483634" y="6378080"/>
            <a:ext cx="2392680" cy="461665"/>
          </a:xfrm>
          <a:prstGeom prst="rect">
            <a:avLst/>
          </a:prstGeom>
          <a:solidFill>
            <a:schemeClr val="bg1"/>
          </a:solidFill>
        </p:spPr>
        <p:txBody>
          <a:bodyPr wrap="square" rtlCol="0">
            <a:spAutoFit/>
          </a:bodyPr>
          <a:lstStyle/>
          <a:p>
            <a:pPr algn="r"/>
            <a:r>
              <a:rPr lang="en-US" sz="1200" dirty="0">
                <a:cs typeface="Franklin Gothic Medium"/>
              </a:rPr>
              <a:t>Swinton et al. 1998</a:t>
            </a:r>
          </a:p>
          <a:p>
            <a:pPr algn="r"/>
            <a:r>
              <a:rPr lang="en-US" sz="1200" dirty="0">
                <a:cs typeface="Franklin Gothic Medium"/>
              </a:rPr>
              <a:t>Bartlett 1957</a:t>
            </a:r>
            <a:endParaRPr lang="en-US" sz="1200" i="1" dirty="0">
              <a:cs typeface="Franklin Gothic Medium"/>
            </a:endParaRPr>
          </a:p>
        </p:txBody>
      </p:sp>
      <p:pic>
        <p:nvPicPr>
          <p:cNvPr id="4" name="Picture 3" descr="Diagram&#10;&#10;Description automatically generated with medium confidence">
            <a:extLst>
              <a:ext uri="{FF2B5EF4-FFF2-40B4-BE49-F238E27FC236}">
                <a16:creationId xmlns:a16="http://schemas.microsoft.com/office/drawing/2014/main" id="{28DFABFD-3A8C-2429-225E-5500F5E12666}"/>
              </a:ext>
            </a:extLst>
          </p:cNvPr>
          <p:cNvPicPr>
            <a:picLocks noChangeAspect="1"/>
          </p:cNvPicPr>
          <p:nvPr/>
        </p:nvPicPr>
        <p:blipFill>
          <a:blip r:embed="rId5"/>
          <a:stretch>
            <a:fillRect/>
          </a:stretch>
        </p:blipFill>
        <p:spPr>
          <a:xfrm>
            <a:off x="6749964" y="2377379"/>
            <a:ext cx="5126350" cy="3947049"/>
          </a:xfrm>
          <a:prstGeom prst="rect">
            <a:avLst/>
          </a:prstGeom>
        </p:spPr>
      </p:pic>
      <p:pic>
        <p:nvPicPr>
          <p:cNvPr id="1026" name="Picture 2" descr="Harbor Seal - Los Angeles Zoo and ...">
            <a:extLst>
              <a:ext uri="{FF2B5EF4-FFF2-40B4-BE49-F238E27FC236}">
                <a16:creationId xmlns:a16="http://schemas.microsoft.com/office/drawing/2014/main" id="{1C560661-AA48-9AB4-32FB-052E57FBF0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906" y="3852405"/>
            <a:ext cx="4158145" cy="27670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702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69DAE-9CED-2F80-09F8-1A3F8C4ED1F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DAF2C8-7944-10C3-D023-777A62E459CD}"/>
              </a:ext>
            </a:extLst>
          </p:cNvPr>
          <p:cNvSpPr>
            <a:spLocks noGrp="1"/>
          </p:cNvSpPr>
          <p:nvPr>
            <p:ph idx="1"/>
          </p:nvPr>
        </p:nvSpPr>
        <p:spPr>
          <a:xfrm>
            <a:off x="315686" y="1253331"/>
            <a:ext cx="10515600" cy="4351338"/>
          </a:xfrm>
        </p:spPr>
        <p:txBody>
          <a:bodyPr/>
          <a:lstStyle/>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471DC67E-FABA-3F33-1F16-9AE099B2567E}"/>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57479859-60CC-41C9-3459-AAEC893830BB}"/>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903973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E548EDD7-6E2D-18F1-2550-4D2BAD0143D9}"/>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9055950" y="24831428"/>
            <a:ext cx="4767239" cy="4605714"/>
          </a:xfrm>
          <a:prstGeom prst="rect">
            <a:avLst/>
          </a:prstGeom>
        </p:spPr>
      </p:pic>
      <p:sp>
        <p:nvSpPr>
          <p:cNvPr id="2" name="TextBox 1">
            <a:extLst>
              <a:ext uri="{FF2B5EF4-FFF2-40B4-BE49-F238E27FC236}">
                <a16:creationId xmlns:a16="http://schemas.microsoft.com/office/drawing/2014/main" id="{53AF1342-A20F-4051-10CC-7B5F1FA7B245}"/>
              </a:ext>
            </a:extLst>
          </p:cNvPr>
          <p:cNvSpPr txBox="1"/>
          <p:nvPr/>
        </p:nvSpPr>
        <p:spPr>
          <a:xfrm>
            <a:off x="9483634" y="6378080"/>
            <a:ext cx="2392680" cy="461665"/>
          </a:xfrm>
          <a:prstGeom prst="rect">
            <a:avLst/>
          </a:prstGeom>
          <a:solidFill>
            <a:schemeClr val="bg1"/>
          </a:solidFill>
        </p:spPr>
        <p:txBody>
          <a:bodyPr wrap="square" rtlCol="0">
            <a:spAutoFit/>
          </a:bodyPr>
          <a:lstStyle/>
          <a:p>
            <a:pPr algn="r"/>
            <a:r>
              <a:rPr lang="en-US" sz="1200" dirty="0">
                <a:cs typeface="Franklin Gothic Medium"/>
              </a:rPr>
              <a:t>Swinton et al. 1998</a:t>
            </a:r>
          </a:p>
          <a:p>
            <a:pPr algn="r"/>
            <a:r>
              <a:rPr lang="en-US" sz="1200" dirty="0">
                <a:cs typeface="Franklin Gothic Medium"/>
              </a:rPr>
              <a:t>Bartlett 1957</a:t>
            </a:r>
            <a:endParaRPr lang="en-US" sz="1200" i="1" dirty="0">
              <a:cs typeface="Franklin Gothic Medium"/>
            </a:endParaRPr>
          </a:p>
        </p:txBody>
      </p:sp>
      <p:pic>
        <p:nvPicPr>
          <p:cNvPr id="4" name="Picture 3" descr="Diagram&#10;&#10;Description automatically generated with medium confidence">
            <a:extLst>
              <a:ext uri="{FF2B5EF4-FFF2-40B4-BE49-F238E27FC236}">
                <a16:creationId xmlns:a16="http://schemas.microsoft.com/office/drawing/2014/main" id="{DE6C4501-F797-6321-0F73-4590889C5103}"/>
              </a:ext>
            </a:extLst>
          </p:cNvPr>
          <p:cNvPicPr>
            <a:picLocks noChangeAspect="1"/>
          </p:cNvPicPr>
          <p:nvPr/>
        </p:nvPicPr>
        <p:blipFill>
          <a:blip r:embed="rId5"/>
          <a:stretch>
            <a:fillRect/>
          </a:stretch>
        </p:blipFill>
        <p:spPr>
          <a:xfrm>
            <a:off x="3988500" y="1959588"/>
            <a:ext cx="6193971" cy="4769067"/>
          </a:xfrm>
          <a:prstGeom prst="rect">
            <a:avLst/>
          </a:prstGeom>
        </p:spPr>
      </p:pic>
      <p:pic>
        <p:nvPicPr>
          <p:cNvPr id="1026" name="Picture 2" descr="Harbor Seal - Los Angeles Zoo and ...">
            <a:extLst>
              <a:ext uri="{FF2B5EF4-FFF2-40B4-BE49-F238E27FC236}">
                <a16:creationId xmlns:a16="http://schemas.microsoft.com/office/drawing/2014/main" id="{F728DF11-B705-1D57-C224-D73E780BD1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955" y="18255"/>
            <a:ext cx="3009282" cy="20025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89296270-D158-A4A9-90BD-1D5789151174}"/>
              </a:ext>
            </a:extLst>
          </p:cNvPr>
          <p:cNvCxnSpPr>
            <a:cxnSpLocks/>
          </p:cNvCxnSpPr>
          <p:nvPr/>
        </p:nvCxnSpPr>
        <p:spPr>
          <a:xfrm>
            <a:off x="3521375" y="3295794"/>
            <a:ext cx="467125" cy="266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D3014C34-9133-8F4C-3ACE-6C7C7A1C4876}"/>
              </a:ext>
            </a:extLst>
          </p:cNvPr>
          <p:cNvSpPr txBox="1">
            <a:spLocks/>
          </p:cNvSpPr>
          <p:nvPr/>
        </p:nvSpPr>
        <p:spPr>
          <a:xfrm>
            <a:off x="10182471" y="4961331"/>
            <a:ext cx="1559561" cy="2002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number of seals per patch</a:t>
            </a:r>
          </a:p>
          <a:p>
            <a:endParaRPr lang="en-US" sz="2400" dirty="0"/>
          </a:p>
          <a:p>
            <a:endParaRPr lang="en-US" sz="2400" dirty="0"/>
          </a:p>
        </p:txBody>
      </p:sp>
      <p:sp>
        <p:nvSpPr>
          <p:cNvPr id="15" name="Content Placeholder 2">
            <a:extLst>
              <a:ext uri="{FF2B5EF4-FFF2-40B4-BE49-F238E27FC236}">
                <a16:creationId xmlns:a16="http://schemas.microsoft.com/office/drawing/2014/main" id="{6634F8AF-A49F-37F6-D700-A4ADF53DE721}"/>
              </a:ext>
            </a:extLst>
          </p:cNvPr>
          <p:cNvSpPr txBox="1">
            <a:spLocks/>
          </p:cNvSpPr>
          <p:nvPr/>
        </p:nvSpPr>
        <p:spPr>
          <a:xfrm>
            <a:off x="1199561" y="2163319"/>
            <a:ext cx="3077317" cy="113247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time until all patches go extinct (remember metapopulations!)</a:t>
            </a:r>
          </a:p>
          <a:p>
            <a:endParaRPr lang="en-US" dirty="0"/>
          </a:p>
          <a:p>
            <a:endParaRPr lang="en-US" dirty="0"/>
          </a:p>
        </p:txBody>
      </p:sp>
      <p:cxnSp>
        <p:nvCxnSpPr>
          <p:cNvPr id="17" name="Straight Arrow Connector 16">
            <a:extLst>
              <a:ext uri="{FF2B5EF4-FFF2-40B4-BE49-F238E27FC236}">
                <a16:creationId xmlns:a16="http://schemas.microsoft.com/office/drawing/2014/main" id="{54CA9EA4-0BDD-9FA7-3D37-A122F8E68123}"/>
              </a:ext>
            </a:extLst>
          </p:cNvPr>
          <p:cNvCxnSpPr>
            <a:cxnSpLocks/>
          </p:cNvCxnSpPr>
          <p:nvPr/>
        </p:nvCxnSpPr>
        <p:spPr>
          <a:xfrm flipH="1">
            <a:off x="6317424" y="2564780"/>
            <a:ext cx="654814" cy="30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56AC4AB-B49F-5153-156A-F2AA3735DD09}"/>
              </a:ext>
            </a:extLst>
          </p:cNvPr>
          <p:cNvCxnSpPr>
            <a:cxnSpLocks/>
          </p:cNvCxnSpPr>
          <p:nvPr/>
        </p:nvCxnSpPr>
        <p:spPr>
          <a:xfrm flipH="1">
            <a:off x="10243178" y="6097660"/>
            <a:ext cx="310966" cy="328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2088A0F3-7881-E228-1B3B-8EF0DCF12ACB}"/>
              </a:ext>
            </a:extLst>
          </p:cNvPr>
          <p:cNvSpPr txBox="1">
            <a:spLocks/>
          </p:cNvSpPr>
          <p:nvPr/>
        </p:nvSpPr>
        <p:spPr>
          <a:xfrm>
            <a:off x="6972238" y="2266645"/>
            <a:ext cx="1984831" cy="1001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number of patches</a:t>
            </a:r>
          </a:p>
          <a:p>
            <a:endParaRPr lang="en-US" sz="2400" dirty="0"/>
          </a:p>
          <a:p>
            <a:endParaRPr lang="en-US" sz="2400" dirty="0"/>
          </a:p>
        </p:txBody>
      </p:sp>
    </p:spTree>
    <p:extLst>
      <p:ext uri="{BB962C8B-B14F-4D97-AF65-F5344CB8AC3E}">
        <p14:creationId xmlns:p14="http://schemas.microsoft.com/office/powerpoint/2010/main" val="76285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C67B2-1229-CF8A-852D-8DE38FD7D7D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10EE28-3EAC-7D30-5A87-B4AB964FDD88}"/>
              </a:ext>
            </a:extLst>
          </p:cNvPr>
          <p:cNvSpPr>
            <a:spLocks noGrp="1"/>
          </p:cNvSpPr>
          <p:nvPr>
            <p:ph idx="1"/>
          </p:nvPr>
        </p:nvSpPr>
        <p:spPr>
          <a:xfrm>
            <a:off x="315686" y="1253331"/>
            <a:ext cx="10515600" cy="4351338"/>
          </a:xfrm>
        </p:spPr>
        <p:txBody>
          <a:bodyPr/>
          <a:lstStyle/>
          <a:p>
            <a:r>
              <a:rPr lang="en-US" dirty="0"/>
              <a:t>Spatial structure (</a:t>
            </a:r>
            <a:r>
              <a:rPr lang="en-US" b="1" dirty="0">
                <a:solidFill>
                  <a:srgbClr val="C00000"/>
                </a:solidFill>
              </a:rPr>
              <a:t>metapopulation rescue</a:t>
            </a:r>
            <a:r>
              <a:rPr lang="en-US" dirty="0"/>
              <a:t>)</a:t>
            </a:r>
          </a:p>
          <a:p>
            <a:endParaRPr lang="en-US" dirty="0"/>
          </a:p>
          <a:p>
            <a:endParaRPr lang="en-US" dirty="0"/>
          </a:p>
        </p:txBody>
      </p:sp>
      <p:sp>
        <p:nvSpPr>
          <p:cNvPr id="6" name="Title 1">
            <a:extLst>
              <a:ext uri="{FF2B5EF4-FFF2-40B4-BE49-F238E27FC236}">
                <a16:creationId xmlns:a16="http://schemas.microsoft.com/office/drawing/2014/main" id="{4B117A84-96D2-DAC4-6A5B-693B3A9F2D50}"/>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9124FD47-CE5B-6E97-2D54-1C628E158A2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903973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D9E93658-7649-8A22-54E4-B9675BB2C865}"/>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9055950" y="24831428"/>
            <a:ext cx="4767239" cy="4605714"/>
          </a:xfrm>
          <a:prstGeom prst="rect">
            <a:avLst/>
          </a:prstGeom>
        </p:spPr>
      </p:pic>
      <p:sp>
        <p:nvSpPr>
          <p:cNvPr id="2" name="TextBox 1">
            <a:extLst>
              <a:ext uri="{FF2B5EF4-FFF2-40B4-BE49-F238E27FC236}">
                <a16:creationId xmlns:a16="http://schemas.microsoft.com/office/drawing/2014/main" id="{3E72F1B9-2F88-1CEE-24FF-A51A65AF6B94}"/>
              </a:ext>
            </a:extLst>
          </p:cNvPr>
          <p:cNvSpPr txBox="1"/>
          <p:nvPr/>
        </p:nvSpPr>
        <p:spPr>
          <a:xfrm>
            <a:off x="9483634" y="6378080"/>
            <a:ext cx="2392680" cy="461665"/>
          </a:xfrm>
          <a:prstGeom prst="rect">
            <a:avLst/>
          </a:prstGeom>
          <a:solidFill>
            <a:schemeClr val="bg1"/>
          </a:solidFill>
        </p:spPr>
        <p:txBody>
          <a:bodyPr wrap="square" rtlCol="0">
            <a:spAutoFit/>
          </a:bodyPr>
          <a:lstStyle/>
          <a:p>
            <a:pPr algn="r"/>
            <a:r>
              <a:rPr lang="en-US" sz="1200" dirty="0">
                <a:cs typeface="Franklin Gothic Medium"/>
              </a:rPr>
              <a:t>Swinton et al. 1998</a:t>
            </a:r>
          </a:p>
          <a:p>
            <a:pPr algn="r"/>
            <a:r>
              <a:rPr lang="en-US" sz="1200" dirty="0">
                <a:cs typeface="Franklin Gothic Medium"/>
              </a:rPr>
              <a:t>Bartlett 1957</a:t>
            </a:r>
            <a:endParaRPr lang="en-US" sz="1200" i="1" dirty="0">
              <a:cs typeface="Franklin Gothic Medium"/>
            </a:endParaRPr>
          </a:p>
        </p:txBody>
      </p:sp>
      <p:pic>
        <p:nvPicPr>
          <p:cNvPr id="4" name="Picture 3" descr="Diagram&#10;&#10;Description automatically generated with medium confidence">
            <a:extLst>
              <a:ext uri="{FF2B5EF4-FFF2-40B4-BE49-F238E27FC236}">
                <a16:creationId xmlns:a16="http://schemas.microsoft.com/office/drawing/2014/main" id="{D4D1EEEF-11CD-399E-731D-70D225DBEFA8}"/>
              </a:ext>
            </a:extLst>
          </p:cNvPr>
          <p:cNvPicPr>
            <a:picLocks noChangeAspect="1"/>
          </p:cNvPicPr>
          <p:nvPr/>
        </p:nvPicPr>
        <p:blipFill>
          <a:blip r:embed="rId5"/>
          <a:stretch>
            <a:fillRect/>
          </a:stretch>
        </p:blipFill>
        <p:spPr>
          <a:xfrm>
            <a:off x="3988500" y="1959588"/>
            <a:ext cx="6193971" cy="4769067"/>
          </a:xfrm>
          <a:prstGeom prst="rect">
            <a:avLst/>
          </a:prstGeom>
        </p:spPr>
      </p:pic>
      <p:cxnSp>
        <p:nvCxnSpPr>
          <p:cNvPr id="5" name="Straight Arrow Connector 4">
            <a:extLst>
              <a:ext uri="{FF2B5EF4-FFF2-40B4-BE49-F238E27FC236}">
                <a16:creationId xmlns:a16="http://schemas.microsoft.com/office/drawing/2014/main" id="{172BCED4-4E44-AA14-2CBD-B97B5A7D9462}"/>
              </a:ext>
            </a:extLst>
          </p:cNvPr>
          <p:cNvCxnSpPr>
            <a:cxnSpLocks/>
          </p:cNvCxnSpPr>
          <p:nvPr/>
        </p:nvCxnSpPr>
        <p:spPr>
          <a:xfrm>
            <a:off x="3521375" y="3295794"/>
            <a:ext cx="467125" cy="266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E2E42FF4-D034-0397-92CB-7DFFD6C01111}"/>
              </a:ext>
            </a:extLst>
          </p:cNvPr>
          <p:cNvSpPr txBox="1">
            <a:spLocks/>
          </p:cNvSpPr>
          <p:nvPr/>
        </p:nvSpPr>
        <p:spPr>
          <a:xfrm>
            <a:off x="10182471" y="4961331"/>
            <a:ext cx="1559561" cy="2002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number of seals per patch</a:t>
            </a:r>
          </a:p>
          <a:p>
            <a:endParaRPr lang="en-US" sz="2400" dirty="0"/>
          </a:p>
          <a:p>
            <a:endParaRPr lang="en-US" sz="2400" dirty="0"/>
          </a:p>
        </p:txBody>
      </p:sp>
      <p:sp>
        <p:nvSpPr>
          <p:cNvPr id="15" name="Content Placeholder 2">
            <a:extLst>
              <a:ext uri="{FF2B5EF4-FFF2-40B4-BE49-F238E27FC236}">
                <a16:creationId xmlns:a16="http://schemas.microsoft.com/office/drawing/2014/main" id="{12EB8CDE-D786-76F8-39B5-AFB8ED088B3F}"/>
              </a:ext>
            </a:extLst>
          </p:cNvPr>
          <p:cNvSpPr txBox="1">
            <a:spLocks/>
          </p:cNvSpPr>
          <p:nvPr/>
        </p:nvSpPr>
        <p:spPr>
          <a:xfrm>
            <a:off x="1199561" y="2163319"/>
            <a:ext cx="3077317" cy="113247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time until all patches go extinct (remember metapopulations!)</a:t>
            </a:r>
          </a:p>
          <a:p>
            <a:endParaRPr lang="en-US" dirty="0"/>
          </a:p>
          <a:p>
            <a:endParaRPr lang="en-US" dirty="0"/>
          </a:p>
        </p:txBody>
      </p:sp>
      <p:cxnSp>
        <p:nvCxnSpPr>
          <p:cNvPr id="17" name="Straight Arrow Connector 16">
            <a:extLst>
              <a:ext uri="{FF2B5EF4-FFF2-40B4-BE49-F238E27FC236}">
                <a16:creationId xmlns:a16="http://schemas.microsoft.com/office/drawing/2014/main" id="{C46A9B52-413E-78BE-FAFA-229FAE7EFB18}"/>
              </a:ext>
            </a:extLst>
          </p:cNvPr>
          <p:cNvCxnSpPr>
            <a:cxnSpLocks/>
          </p:cNvCxnSpPr>
          <p:nvPr/>
        </p:nvCxnSpPr>
        <p:spPr>
          <a:xfrm flipH="1">
            <a:off x="6317424" y="2564780"/>
            <a:ext cx="654814" cy="301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7F9BE1-8F0B-1856-FA90-79221DC8741B}"/>
              </a:ext>
            </a:extLst>
          </p:cNvPr>
          <p:cNvCxnSpPr>
            <a:cxnSpLocks/>
          </p:cNvCxnSpPr>
          <p:nvPr/>
        </p:nvCxnSpPr>
        <p:spPr>
          <a:xfrm flipH="1">
            <a:off x="10243178" y="6097660"/>
            <a:ext cx="310966" cy="328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3AE631AF-9F1B-B440-172B-75DB429CF499}"/>
              </a:ext>
            </a:extLst>
          </p:cNvPr>
          <p:cNvSpPr txBox="1">
            <a:spLocks/>
          </p:cNvSpPr>
          <p:nvPr/>
        </p:nvSpPr>
        <p:spPr>
          <a:xfrm>
            <a:off x="6972238" y="2266645"/>
            <a:ext cx="1984831" cy="10012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number of patches</a:t>
            </a:r>
          </a:p>
          <a:p>
            <a:endParaRPr lang="en-US" sz="2400" dirty="0"/>
          </a:p>
          <a:p>
            <a:endParaRPr lang="en-US" sz="2400" dirty="0"/>
          </a:p>
        </p:txBody>
      </p:sp>
      <p:sp>
        <p:nvSpPr>
          <p:cNvPr id="26" name="Content Placeholder 2">
            <a:extLst>
              <a:ext uri="{FF2B5EF4-FFF2-40B4-BE49-F238E27FC236}">
                <a16:creationId xmlns:a16="http://schemas.microsoft.com/office/drawing/2014/main" id="{0B370CB2-58E7-281E-3AE4-801DCB0C8F5B}"/>
              </a:ext>
            </a:extLst>
          </p:cNvPr>
          <p:cNvSpPr txBox="1">
            <a:spLocks/>
          </p:cNvSpPr>
          <p:nvPr/>
        </p:nvSpPr>
        <p:spPr>
          <a:xfrm>
            <a:off x="52744" y="4035928"/>
            <a:ext cx="4198698" cy="3248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All else equal, </a:t>
            </a:r>
            <a:r>
              <a:rPr lang="en-US" b="1" dirty="0">
                <a:solidFill>
                  <a:srgbClr val="C00000"/>
                </a:solidFill>
              </a:rPr>
              <a:t>increasing the number of patches </a:t>
            </a:r>
            <a:r>
              <a:rPr lang="en-US" dirty="0"/>
              <a:t>will </a:t>
            </a:r>
            <a:r>
              <a:rPr lang="en-US" b="1" dirty="0">
                <a:solidFill>
                  <a:srgbClr val="C00000"/>
                </a:solidFill>
              </a:rPr>
              <a:t>slow the time to extinction</a:t>
            </a:r>
            <a:r>
              <a:rPr lang="en-US" dirty="0"/>
              <a:t>.</a:t>
            </a:r>
          </a:p>
          <a:p>
            <a:pPr marL="0" indent="0">
              <a:buNone/>
            </a:pPr>
            <a:endParaRPr lang="en-US" sz="1300" dirty="0"/>
          </a:p>
          <a:p>
            <a:pPr marL="0" indent="0">
              <a:buNone/>
            </a:pPr>
            <a:r>
              <a:rPr lang="en-US" dirty="0"/>
              <a:t>…though remember </a:t>
            </a:r>
            <a:r>
              <a:rPr lang="en-US" b="1" dirty="0">
                <a:solidFill>
                  <a:srgbClr val="C00000"/>
                </a:solidFill>
              </a:rPr>
              <a:t>source-sink</a:t>
            </a:r>
            <a:r>
              <a:rPr lang="en-US" dirty="0"/>
              <a:t> dynamics!</a:t>
            </a:r>
          </a:p>
          <a:p>
            <a:endParaRPr lang="en-US" dirty="0"/>
          </a:p>
          <a:p>
            <a:endParaRPr lang="en-US" dirty="0"/>
          </a:p>
        </p:txBody>
      </p:sp>
      <p:pic>
        <p:nvPicPr>
          <p:cNvPr id="31" name="Picture 2" descr="Harbor Seal - Los Angeles Zoo and ...">
            <a:extLst>
              <a:ext uri="{FF2B5EF4-FFF2-40B4-BE49-F238E27FC236}">
                <a16:creationId xmlns:a16="http://schemas.microsoft.com/office/drawing/2014/main" id="{5EF53E37-6DCA-4E81-266A-99C96EFBBF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955" y="18255"/>
            <a:ext cx="3009282" cy="20025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79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r>
              <a:rPr lang="en-US" dirty="0"/>
              <a:t>More complex pathogens!</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Tree>
    <p:extLst>
      <p:ext uri="{BB962C8B-B14F-4D97-AF65-F5344CB8AC3E}">
        <p14:creationId xmlns:p14="http://schemas.microsoft.com/office/powerpoint/2010/main" val="712946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54444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r>
                  <a:rPr lang="en-US" dirty="0">
                    <a:ea typeface="Cambria Math" panose="02040503050406030204" pitchFamily="18" charset="0"/>
                  </a:rPr>
                  <a:t>Rearranging,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𝑷</m:t>
                        </m:r>
                      </m:e>
                      <m:sub>
                        <m:r>
                          <a:rPr lang="en-US" b="1" i="1">
                            <a:solidFill>
                              <a:srgbClr val="C00000"/>
                            </a:solidFill>
                            <a:latin typeface="Cambria Math" panose="02040503050406030204" pitchFamily="18" charset="0"/>
                            <a:ea typeface="Cambria Math" panose="02040503050406030204" pitchFamily="18" charset="0"/>
                          </a:rPr>
                          <m:t>𝑽</m:t>
                        </m:r>
                      </m:sub>
                    </m:sSub>
                  </m:oMath>
                </a14:m>
                <a:r>
                  <a:rPr lang="en-US" b="1" dirty="0">
                    <a:solidFill>
                      <a:srgbClr val="C00000"/>
                    </a:solidFill>
                    <a:ea typeface="Cambria Math" panose="02040503050406030204" pitchFamily="18" charset="0"/>
                  </a:rPr>
                  <a:t> </a:t>
                </a:r>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&gt;</m:t>
                    </m:r>
                    <m:r>
                      <a:rPr lang="en-US" b="1" i="1">
                        <a:solidFill>
                          <a:srgbClr val="C00000"/>
                        </a:solidFill>
                        <a:latin typeface="Cambria Math" panose="02040503050406030204" pitchFamily="18" charset="0"/>
                        <a:ea typeface="Cambria Math" panose="02040503050406030204" pitchFamily="18" charset="0"/>
                      </a:rPr>
                      <m:t>𝟏</m:t>
                    </m:r>
                    <m:r>
                      <a:rPr lang="en-US" b="1" i="1">
                        <a:solidFill>
                          <a:srgbClr val="C00000"/>
                        </a:solidFill>
                        <a:latin typeface="Cambria Math" panose="02040503050406030204" pitchFamily="18" charset="0"/>
                        <a:ea typeface="Cambria Math" panose="02040503050406030204" pitchFamily="18" charset="0"/>
                      </a:rPr>
                      <m:t>−</m:t>
                    </m:r>
                    <m:f>
                      <m:fPr>
                        <m:ctrlPr>
                          <a:rPr lang="en-US" b="1" i="1">
                            <a:solidFill>
                              <a:srgbClr val="C00000"/>
                            </a:solidFill>
                            <a:latin typeface="Cambria Math" panose="02040503050406030204" pitchFamily="18" charset="0"/>
                            <a:ea typeface="Cambria Math" panose="02040503050406030204" pitchFamily="18" charset="0"/>
                          </a:rPr>
                        </m:ctrlPr>
                      </m:fPr>
                      <m:num>
                        <m:r>
                          <a:rPr lang="en-US" b="1" i="1">
                            <a:solidFill>
                              <a:srgbClr val="C00000"/>
                            </a:solidFill>
                            <a:latin typeface="Cambria Math" panose="02040503050406030204" pitchFamily="18" charset="0"/>
                            <a:ea typeface="Cambria Math" panose="02040503050406030204" pitchFamily="18" charset="0"/>
                          </a:rPr>
                          <m:t>𝟏</m:t>
                        </m:r>
                      </m:num>
                      <m:den>
                        <m:sSub>
                          <m:sSubPr>
                            <m:ctrlPr>
                              <a:rPr lang="en-US" b="1" i="1">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𝑹</m:t>
                            </m:r>
                          </m:e>
                          <m:sub>
                            <m:r>
                              <a:rPr lang="en-US" b="1" i="1">
                                <a:solidFill>
                                  <a:srgbClr val="C00000"/>
                                </a:solidFill>
                                <a:latin typeface="Cambria Math" panose="02040503050406030204" pitchFamily="18" charset="0"/>
                                <a:ea typeface="Cambria Math" panose="02040503050406030204" pitchFamily="18" charset="0"/>
                              </a:rPr>
                              <m:t>𝟎</m:t>
                            </m:r>
                          </m:sub>
                        </m:sSub>
                      </m:den>
                    </m:f>
                  </m:oMath>
                </a14:m>
                <a:endParaRPr lang="en-US" dirty="0"/>
              </a:p>
              <a:p>
                <a:r>
                  <a:rPr lang="en-US" b="1" dirty="0">
                    <a:solidFill>
                      <a:srgbClr val="C00000"/>
                    </a:solidFill>
                  </a:rPr>
                  <a:t>This is the herd immunity threshold.</a:t>
                </a:r>
              </a:p>
              <a:p>
                <a:r>
                  <a:rPr lang="en-US" b="1" dirty="0"/>
                  <a:t>Even </a:t>
                </a:r>
                <a:r>
                  <a:rPr lang="en-US" b="1" dirty="0" err="1"/>
                  <a:t>susceptibles</a:t>
                </a:r>
                <a:r>
                  <a:rPr lang="en-US" b="1" dirty="0"/>
                  <a:t> will not become infected 				       because the disease will not spread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oMath>
                </a14:m>
                <a:r>
                  <a:rPr lang="en-US" b="1" dirty="0"/>
                  <a:t>).</a:t>
                </a:r>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5444464"/>
              </a:xfrm>
              <a:prstGeom prst="rect">
                <a:avLst/>
              </a:prstGeom>
              <a:blipFill>
                <a:blip r:embed="rId3"/>
                <a:stretch>
                  <a:fillRect l="-955" t="-2564" r="-1486" b="-932"/>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ED97D38C-3D6E-75CB-8298-87D4D51D8D9B}"/>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807286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504950" y="18255"/>
            <a:ext cx="95631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Much of the mathematical theory underlying vaccination was first developed for measles</a:t>
            </a:r>
          </a:p>
        </p:txBody>
      </p:sp>
      <p:sp>
        <p:nvSpPr>
          <p:cNvPr id="13" name="TextBox 12">
            <a:extLst>
              <a:ext uri="{FF2B5EF4-FFF2-40B4-BE49-F238E27FC236}">
                <a16:creationId xmlns:a16="http://schemas.microsoft.com/office/drawing/2014/main" id="{1F2F83D6-918B-53B1-82B4-A371C00BEE6C}"/>
              </a:ext>
            </a:extLst>
          </p:cNvPr>
          <p:cNvSpPr txBox="1"/>
          <p:nvPr/>
        </p:nvSpPr>
        <p:spPr>
          <a:xfrm>
            <a:off x="7649936" y="6488668"/>
            <a:ext cx="4542064" cy="369332"/>
          </a:xfrm>
          <a:prstGeom prst="rect">
            <a:avLst/>
          </a:prstGeom>
          <a:solidFill>
            <a:schemeClr val="bg1"/>
          </a:solidFill>
        </p:spPr>
        <p:txBody>
          <a:bodyPr wrap="square" rtlCol="0">
            <a:spAutoFit/>
          </a:bodyPr>
          <a:lstStyle/>
          <a:p>
            <a:pPr algn="r"/>
            <a:r>
              <a:rPr lang="en-US" dirty="0">
                <a:cs typeface="Franklin Gothic Medium"/>
              </a:rPr>
              <a:t>Grenfell et al. 2002. </a:t>
            </a:r>
            <a:r>
              <a:rPr lang="en-US" i="1" dirty="0">
                <a:cs typeface="Franklin Gothic Medium"/>
              </a:rPr>
              <a:t>Ecological Monographs</a:t>
            </a:r>
          </a:p>
        </p:txBody>
      </p:sp>
      <p:pic>
        <p:nvPicPr>
          <p:cNvPr id="15" name="Picture 14" descr="Chart, histogram&#10;&#10;Description automatically generated">
            <a:extLst>
              <a:ext uri="{FF2B5EF4-FFF2-40B4-BE49-F238E27FC236}">
                <a16:creationId xmlns:a16="http://schemas.microsoft.com/office/drawing/2014/main" id="{D8111AB2-8B5D-38CE-0271-4DCC59A3C5DC}"/>
              </a:ext>
            </a:extLst>
          </p:cNvPr>
          <p:cNvPicPr>
            <a:picLocks noChangeAspect="1"/>
          </p:cNvPicPr>
          <p:nvPr/>
        </p:nvPicPr>
        <p:blipFill>
          <a:blip r:embed="rId5"/>
          <a:stretch>
            <a:fillRect/>
          </a:stretch>
        </p:blipFill>
        <p:spPr>
          <a:xfrm>
            <a:off x="2209800" y="1631950"/>
            <a:ext cx="7772400" cy="4120110"/>
          </a:xfrm>
          <a:prstGeom prst="rect">
            <a:avLst/>
          </a:prstGeom>
        </p:spPr>
      </p:pic>
      <p:sp>
        <p:nvSpPr>
          <p:cNvPr id="2" name="Right Brace 1">
            <a:extLst>
              <a:ext uri="{FF2B5EF4-FFF2-40B4-BE49-F238E27FC236}">
                <a16:creationId xmlns:a16="http://schemas.microsoft.com/office/drawing/2014/main" id="{F1AFAFD5-F81D-16D4-D103-4EF15F0F2E9E}"/>
              </a:ext>
            </a:extLst>
          </p:cNvPr>
          <p:cNvSpPr/>
          <p:nvPr/>
        </p:nvSpPr>
        <p:spPr>
          <a:xfrm rot="16200000" flipH="1">
            <a:off x="4521982" y="4313777"/>
            <a:ext cx="252437" cy="320039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A5A094-A45F-42AC-4945-C0AA442DEF64}"/>
              </a:ext>
            </a:extLst>
          </p:cNvPr>
          <p:cNvSpPr>
            <a:spLocks noGrp="1"/>
          </p:cNvSpPr>
          <p:nvPr>
            <p:ph idx="1"/>
          </p:nvPr>
        </p:nvSpPr>
        <p:spPr>
          <a:xfrm>
            <a:off x="3086104" y="6088610"/>
            <a:ext cx="3246664" cy="785019"/>
          </a:xfrm>
        </p:spPr>
        <p:txBody>
          <a:bodyPr>
            <a:normAutofit fontScale="70000" lnSpcReduction="20000"/>
          </a:bodyPr>
          <a:lstStyle/>
          <a:p>
            <a:pPr marL="0" indent="0" algn="ctr">
              <a:buNone/>
            </a:pPr>
            <a:r>
              <a:rPr lang="en-US" dirty="0"/>
              <a:t>Biennial cycles in pre-vaccine era measles cases in London</a:t>
            </a:r>
          </a:p>
          <a:p>
            <a:pPr algn="ctr"/>
            <a:endParaRPr lang="en-US" dirty="0"/>
          </a:p>
        </p:txBody>
      </p:sp>
      <p:cxnSp>
        <p:nvCxnSpPr>
          <p:cNvPr id="5" name="Straight Connector 4">
            <a:extLst>
              <a:ext uri="{FF2B5EF4-FFF2-40B4-BE49-F238E27FC236}">
                <a16:creationId xmlns:a16="http://schemas.microsoft.com/office/drawing/2014/main" id="{C1FD40CF-EC28-CC4F-C53F-C727710B34F6}"/>
              </a:ext>
            </a:extLst>
          </p:cNvPr>
          <p:cNvCxnSpPr/>
          <p:nvPr/>
        </p:nvCxnSpPr>
        <p:spPr>
          <a:xfrm flipV="1">
            <a:off x="6332768" y="1485900"/>
            <a:ext cx="0" cy="3924300"/>
          </a:xfrm>
          <a:prstGeom prst="line">
            <a:avLst/>
          </a:prstGeom>
          <a:ln w="38100">
            <a:solidFill>
              <a:srgbClr val="00FDFF"/>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2AC657C0-9ECC-AA2C-1955-D0BD27950B4D}"/>
              </a:ext>
            </a:extLst>
          </p:cNvPr>
          <p:cNvSpPr txBox="1">
            <a:spLocks/>
          </p:cNvSpPr>
          <p:nvPr/>
        </p:nvSpPr>
        <p:spPr>
          <a:xfrm>
            <a:off x="6534152" y="1485900"/>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measles vaccine introduced, 1965</a:t>
            </a:r>
          </a:p>
          <a:p>
            <a:pPr algn="ctr"/>
            <a:endParaRPr lang="en-US" sz="2000" dirty="0"/>
          </a:p>
        </p:txBody>
      </p:sp>
      <p:cxnSp>
        <p:nvCxnSpPr>
          <p:cNvPr id="8" name="Straight Arrow Connector 7">
            <a:extLst>
              <a:ext uri="{FF2B5EF4-FFF2-40B4-BE49-F238E27FC236}">
                <a16:creationId xmlns:a16="http://schemas.microsoft.com/office/drawing/2014/main" id="{131A20BB-560D-3D15-FA52-8DF9EC6A4673}"/>
              </a:ext>
            </a:extLst>
          </p:cNvPr>
          <p:cNvCxnSpPr/>
          <p:nvPr/>
        </p:nvCxnSpPr>
        <p:spPr>
          <a:xfrm flipH="1">
            <a:off x="6534152" y="2269005"/>
            <a:ext cx="628650" cy="476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97231B5-0195-9766-8A4E-FDAA1A546A5E}"/>
              </a:ext>
            </a:extLst>
          </p:cNvPr>
          <p:cNvSpPr txBox="1">
            <a:spLocks/>
          </p:cNvSpPr>
          <p:nvPr/>
        </p:nvSpPr>
        <p:spPr>
          <a:xfrm>
            <a:off x="7783281" y="2830598"/>
            <a:ext cx="2672452" cy="133304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a:t>Shift towards more frequent cycling in post-vaccination era. Dynamics more difficult to predict.</a:t>
            </a:r>
          </a:p>
          <a:p>
            <a:pPr algn="ctr"/>
            <a:endParaRPr lang="en-US" sz="2000" dirty="0"/>
          </a:p>
        </p:txBody>
      </p:sp>
      <p:cxnSp>
        <p:nvCxnSpPr>
          <p:cNvPr id="16" name="Straight Arrow Connector 15">
            <a:extLst>
              <a:ext uri="{FF2B5EF4-FFF2-40B4-BE49-F238E27FC236}">
                <a16:creationId xmlns:a16="http://schemas.microsoft.com/office/drawing/2014/main" id="{C27C92BB-DA94-07F0-5630-E25F510EF995}"/>
              </a:ext>
            </a:extLst>
          </p:cNvPr>
          <p:cNvCxnSpPr>
            <a:cxnSpLocks/>
          </p:cNvCxnSpPr>
          <p:nvPr/>
        </p:nvCxnSpPr>
        <p:spPr>
          <a:xfrm flipH="1">
            <a:off x="8686800" y="4163646"/>
            <a:ext cx="372832" cy="4083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C89F616-2900-F430-DA8A-201DE429C852}"/>
              </a:ext>
            </a:extLst>
          </p:cNvPr>
          <p:cNvCxnSpPr/>
          <p:nvPr/>
        </p:nvCxnSpPr>
        <p:spPr>
          <a:xfrm>
            <a:off x="10584987" y="5869893"/>
            <a:ext cx="5524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356FEB-5173-A24D-2E35-1847D5FE2FE8}"/>
              </a:ext>
            </a:extLst>
          </p:cNvPr>
          <p:cNvCxnSpPr/>
          <p:nvPr/>
        </p:nvCxnSpPr>
        <p:spPr>
          <a:xfrm>
            <a:off x="10584987" y="6147510"/>
            <a:ext cx="5524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DEA3431D-1E3A-DBBA-BE5E-2514A73887E3}"/>
              </a:ext>
            </a:extLst>
          </p:cNvPr>
          <p:cNvSpPr txBox="1">
            <a:spLocks/>
          </p:cNvSpPr>
          <p:nvPr/>
        </p:nvSpPr>
        <p:spPr>
          <a:xfrm>
            <a:off x="10584987" y="5671763"/>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model</a:t>
            </a:r>
          </a:p>
          <a:p>
            <a:pPr algn="ctr"/>
            <a:endParaRPr lang="en-US" sz="2000" dirty="0"/>
          </a:p>
        </p:txBody>
      </p:sp>
      <p:sp>
        <p:nvSpPr>
          <p:cNvPr id="24" name="Content Placeholder 2">
            <a:extLst>
              <a:ext uri="{FF2B5EF4-FFF2-40B4-BE49-F238E27FC236}">
                <a16:creationId xmlns:a16="http://schemas.microsoft.com/office/drawing/2014/main" id="{A8C81839-31FC-1481-8509-FFBA5922606C}"/>
              </a:ext>
            </a:extLst>
          </p:cNvPr>
          <p:cNvSpPr txBox="1">
            <a:spLocks/>
          </p:cNvSpPr>
          <p:nvPr/>
        </p:nvSpPr>
        <p:spPr>
          <a:xfrm>
            <a:off x="10493833" y="5967198"/>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FF0000"/>
                </a:solidFill>
              </a:rPr>
              <a:t>data</a:t>
            </a:r>
          </a:p>
          <a:p>
            <a:pPr algn="ctr"/>
            <a:endParaRPr lang="en-US" sz="2000" dirty="0"/>
          </a:p>
        </p:txBody>
      </p:sp>
    </p:spTree>
    <p:extLst>
      <p:ext uri="{BB962C8B-B14F-4D97-AF65-F5344CB8AC3E}">
        <p14:creationId xmlns:p14="http://schemas.microsoft.com/office/powerpoint/2010/main" val="4157012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52400" y="18255"/>
            <a:ext cx="109156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Even for measles, stochastic dynamics mean that predictions become more challenging at smaller population sizes.</a:t>
            </a:r>
          </a:p>
        </p:txBody>
      </p:sp>
      <p:sp>
        <p:nvSpPr>
          <p:cNvPr id="13" name="TextBox 12">
            <a:extLst>
              <a:ext uri="{FF2B5EF4-FFF2-40B4-BE49-F238E27FC236}">
                <a16:creationId xmlns:a16="http://schemas.microsoft.com/office/drawing/2014/main" id="{1F2F83D6-918B-53B1-82B4-A371C00BEE6C}"/>
              </a:ext>
            </a:extLst>
          </p:cNvPr>
          <p:cNvSpPr txBox="1"/>
          <p:nvPr/>
        </p:nvSpPr>
        <p:spPr>
          <a:xfrm>
            <a:off x="7649936" y="6488668"/>
            <a:ext cx="4542064" cy="369332"/>
          </a:xfrm>
          <a:prstGeom prst="rect">
            <a:avLst/>
          </a:prstGeom>
          <a:solidFill>
            <a:schemeClr val="bg1"/>
          </a:solidFill>
        </p:spPr>
        <p:txBody>
          <a:bodyPr wrap="square" rtlCol="0">
            <a:spAutoFit/>
          </a:bodyPr>
          <a:lstStyle/>
          <a:p>
            <a:pPr algn="r"/>
            <a:r>
              <a:rPr lang="en-US" dirty="0">
                <a:cs typeface="Franklin Gothic Medium"/>
              </a:rPr>
              <a:t>Grenfell et al. 2002. </a:t>
            </a:r>
            <a:r>
              <a:rPr lang="en-US" i="1" dirty="0">
                <a:cs typeface="Franklin Gothic Medium"/>
              </a:rPr>
              <a:t>Ecological Monographs</a:t>
            </a:r>
          </a:p>
        </p:txBody>
      </p:sp>
      <p:pic>
        <p:nvPicPr>
          <p:cNvPr id="20" name="Picture 19" descr="Chart, scatter chart&#10;&#10;Description automatically generated">
            <a:extLst>
              <a:ext uri="{FF2B5EF4-FFF2-40B4-BE49-F238E27FC236}">
                <a16:creationId xmlns:a16="http://schemas.microsoft.com/office/drawing/2014/main" id="{795DFD75-5DC8-75AD-FCD9-EFE1AF5DA654}"/>
              </a:ext>
            </a:extLst>
          </p:cNvPr>
          <p:cNvPicPr>
            <a:picLocks noChangeAspect="1"/>
          </p:cNvPicPr>
          <p:nvPr/>
        </p:nvPicPr>
        <p:blipFill rotWithShape="1">
          <a:blip r:embed="rId5"/>
          <a:srcRect t="51368"/>
          <a:stretch/>
        </p:blipFill>
        <p:spPr>
          <a:xfrm>
            <a:off x="3267075" y="2082337"/>
            <a:ext cx="4686300" cy="3205505"/>
          </a:xfrm>
          <a:prstGeom prst="rect">
            <a:avLst/>
          </a:prstGeom>
        </p:spPr>
      </p:pic>
      <p:sp>
        <p:nvSpPr>
          <p:cNvPr id="2" name="Rectangle 1">
            <a:extLst>
              <a:ext uri="{FF2B5EF4-FFF2-40B4-BE49-F238E27FC236}">
                <a16:creationId xmlns:a16="http://schemas.microsoft.com/office/drawing/2014/main" id="{F2AC5FEC-FE0B-F13A-CDF6-A5406DDB0728}"/>
              </a:ext>
            </a:extLst>
          </p:cNvPr>
          <p:cNvSpPr/>
          <p:nvPr/>
        </p:nvSpPr>
        <p:spPr>
          <a:xfrm>
            <a:off x="4343400" y="2133600"/>
            <a:ext cx="476250" cy="323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139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A16DD-93B5-24FA-EE9D-36C7F77B63EB}"/>
            </a:ext>
          </a:extLst>
        </p:cNvPr>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875A3C85-F8D7-A856-A946-663305B36995}"/>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FF84E1E-30F0-A5AF-E491-E714E7D4170A}"/>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20" name="Picture 19" descr="Chart, scatter chart&#10;&#10;Description automatically generated">
            <a:extLst>
              <a:ext uri="{FF2B5EF4-FFF2-40B4-BE49-F238E27FC236}">
                <a16:creationId xmlns:a16="http://schemas.microsoft.com/office/drawing/2014/main" id="{083319F6-F34D-F4B6-7361-2ADD404BFC11}"/>
              </a:ext>
            </a:extLst>
          </p:cNvPr>
          <p:cNvPicPr>
            <a:picLocks noChangeAspect="1"/>
          </p:cNvPicPr>
          <p:nvPr/>
        </p:nvPicPr>
        <p:blipFill rotWithShape="1">
          <a:blip r:embed="rId5"/>
          <a:srcRect t="51368"/>
          <a:stretch/>
        </p:blipFill>
        <p:spPr>
          <a:xfrm>
            <a:off x="3267075" y="2082337"/>
            <a:ext cx="4686300" cy="3205505"/>
          </a:xfrm>
          <a:prstGeom prst="rect">
            <a:avLst/>
          </a:prstGeom>
        </p:spPr>
      </p:pic>
      <p:sp>
        <p:nvSpPr>
          <p:cNvPr id="2" name="Rectangle 1">
            <a:extLst>
              <a:ext uri="{FF2B5EF4-FFF2-40B4-BE49-F238E27FC236}">
                <a16:creationId xmlns:a16="http://schemas.microsoft.com/office/drawing/2014/main" id="{3F98B945-6592-469E-3D92-72E4A0FDE5D2}"/>
              </a:ext>
            </a:extLst>
          </p:cNvPr>
          <p:cNvSpPr/>
          <p:nvPr/>
        </p:nvSpPr>
        <p:spPr>
          <a:xfrm>
            <a:off x="4343400" y="2133600"/>
            <a:ext cx="476250" cy="323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91386FA-E0CC-B0F3-7CEB-EF3478B6F2FF}"/>
              </a:ext>
            </a:extLst>
          </p:cNvPr>
          <p:cNvSpPr>
            <a:spLocks noGrp="1"/>
          </p:cNvSpPr>
          <p:nvPr>
            <p:ph type="title"/>
          </p:nvPr>
        </p:nvSpPr>
        <p:spPr>
          <a:xfrm>
            <a:off x="912766" y="275717"/>
            <a:ext cx="10626663" cy="1325563"/>
          </a:xfrm>
        </p:spPr>
        <p:txBody>
          <a:bodyPr>
            <a:normAutofit fontScale="90000"/>
          </a:bodyPr>
          <a:lstStyle/>
          <a:p>
            <a:pPr algn="ctr"/>
            <a:r>
              <a:rPr lang="en-US" sz="3300" b="1" dirty="0">
                <a:solidFill>
                  <a:srgbClr val="C00000"/>
                </a:solidFill>
                <a:latin typeface="+mn-lt"/>
              </a:rPr>
              <a:t>CCS</a:t>
            </a:r>
            <a:r>
              <a:rPr lang="en-US" sz="3300" dirty="0">
                <a:latin typeface="+mn-lt"/>
              </a:rPr>
              <a:t> is the </a:t>
            </a:r>
            <a:r>
              <a:rPr lang="en-US" sz="3300" b="1" dirty="0">
                <a:solidFill>
                  <a:srgbClr val="C00000"/>
                </a:solidFill>
                <a:latin typeface="+mn-lt"/>
              </a:rPr>
              <a:t>minimum number of hosts</a:t>
            </a:r>
            <a:r>
              <a:rPr lang="en-US" sz="3300" dirty="0">
                <a:latin typeface="+mn-lt"/>
              </a:rPr>
              <a:t> needed to sustain </a:t>
            </a:r>
            <a:r>
              <a:rPr lang="en-US" sz="3300" b="1" dirty="0">
                <a:solidFill>
                  <a:srgbClr val="C00000"/>
                </a:solidFill>
                <a:latin typeface="+mn-lt"/>
              </a:rPr>
              <a:t>endemic transmission</a:t>
            </a:r>
            <a:r>
              <a:rPr lang="en-US" sz="3300" dirty="0">
                <a:latin typeface="+mn-lt"/>
              </a:rPr>
              <a:t> of a pathogen indefinitely into the future.</a:t>
            </a:r>
          </a:p>
        </p:txBody>
      </p:sp>
      <p:cxnSp>
        <p:nvCxnSpPr>
          <p:cNvPr id="4" name="Straight Connector 3">
            <a:extLst>
              <a:ext uri="{FF2B5EF4-FFF2-40B4-BE49-F238E27FC236}">
                <a16:creationId xmlns:a16="http://schemas.microsoft.com/office/drawing/2014/main" id="{3579C5AA-55C7-E219-0D35-ED5C5920A0B4}"/>
              </a:ext>
            </a:extLst>
          </p:cNvPr>
          <p:cNvCxnSpPr/>
          <p:nvPr/>
        </p:nvCxnSpPr>
        <p:spPr>
          <a:xfrm flipV="1">
            <a:off x="6096000" y="2082337"/>
            <a:ext cx="0" cy="257627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94CFE7B-81B7-C3B3-12E1-BFF53C998428}"/>
              </a:ext>
            </a:extLst>
          </p:cNvPr>
          <p:cNvSpPr txBox="1"/>
          <p:nvPr/>
        </p:nvSpPr>
        <p:spPr>
          <a:xfrm>
            <a:off x="6226097" y="2082337"/>
            <a:ext cx="2417796" cy="923330"/>
          </a:xfrm>
          <a:prstGeom prst="rect">
            <a:avLst/>
          </a:prstGeom>
          <a:noFill/>
        </p:spPr>
        <p:txBody>
          <a:bodyPr wrap="square" rtlCol="0">
            <a:spAutoFit/>
          </a:bodyPr>
          <a:lstStyle/>
          <a:p>
            <a:pPr algn="ctr"/>
            <a:r>
              <a:rPr lang="en-US" b="1" dirty="0">
                <a:solidFill>
                  <a:srgbClr val="C00000"/>
                </a:solidFill>
              </a:rPr>
              <a:t>critical community size, </a:t>
            </a:r>
            <a:r>
              <a:rPr lang="en-US" dirty="0"/>
              <a:t>(</a:t>
            </a:r>
            <a:r>
              <a:rPr lang="en-US" b="1" dirty="0">
                <a:solidFill>
                  <a:srgbClr val="C00000"/>
                </a:solidFill>
              </a:rPr>
              <a:t>CCS</a:t>
            </a:r>
            <a:r>
              <a:rPr lang="en-US" dirty="0"/>
              <a:t>) for measles = ~300,000 individuals</a:t>
            </a:r>
          </a:p>
        </p:txBody>
      </p:sp>
      <p:sp>
        <p:nvSpPr>
          <p:cNvPr id="6" name="TextBox 5">
            <a:extLst>
              <a:ext uri="{FF2B5EF4-FFF2-40B4-BE49-F238E27FC236}">
                <a16:creationId xmlns:a16="http://schemas.microsoft.com/office/drawing/2014/main" id="{EC970755-F26E-5817-7195-9D64C23B42C6}"/>
              </a:ext>
            </a:extLst>
          </p:cNvPr>
          <p:cNvSpPr txBox="1"/>
          <p:nvPr/>
        </p:nvSpPr>
        <p:spPr>
          <a:xfrm>
            <a:off x="8334531" y="6119336"/>
            <a:ext cx="3857469" cy="738664"/>
          </a:xfrm>
          <a:prstGeom prst="rect">
            <a:avLst/>
          </a:prstGeom>
          <a:noFill/>
        </p:spPr>
        <p:txBody>
          <a:bodyPr wrap="square" rtlCol="0">
            <a:spAutoFit/>
          </a:bodyPr>
          <a:lstStyle/>
          <a:p>
            <a:pPr algn="r"/>
            <a:r>
              <a:rPr lang="en-US" sz="1400" dirty="0"/>
              <a:t>Bartlett 1957. </a:t>
            </a:r>
            <a:r>
              <a:rPr lang="en-US" sz="1400" i="1" dirty="0"/>
              <a:t>J of Roy Stat Soc.</a:t>
            </a:r>
            <a:endParaRPr lang="en-US" sz="1400" dirty="0"/>
          </a:p>
          <a:p>
            <a:pPr algn="r"/>
            <a:r>
              <a:rPr lang="en-US" sz="1400" dirty="0">
                <a:cs typeface="Franklin Gothic Medium"/>
              </a:rPr>
              <a:t>Grenfell et al. 2002. </a:t>
            </a:r>
            <a:r>
              <a:rPr lang="en-US" sz="1400" i="1" dirty="0">
                <a:cs typeface="Franklin Gothic Medium"/>
              </a:rPr>
              <a:t>Ecological Monographs.</a:t>
            </a:r>
            <a:endParaRPr lang="en-US" sz="1400" dirty="0"/>
          </a:p>
          <a:p>
            <a:pPr algn="r"/>
            <a:r>
              <a:rPr lang="en-US" sz="1400" dirty="0"/>
              <a:t>Haydon et al. 2002. </a:t>
            </a:r>
            <a:r>
              <a:rPr lang="en-US" sz="1400" i="1" dirty="0"/>
              <a:t>Emerging Infectious Diseases.</a:t>
            </a:r>
            <a:endParaRPr lang="en-US" sz="1400" dirty="0"/>
          </a:p>
        </p:txBody>
      </p:sp>
    </p:spTree>
    <p:extLst>
      <p:ext uri="{BB962C8B-B14F-4D97-AF65-F5344CB8AC3E}">
        <p14:creationId xmlns:p14="http://schemas.microsoft.com/office/powerpoint/2010/main" val="3289535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We can adapt the simple SIR model to better match our pathogen of interest and our corresponding data.</a:t>
            </a:r>
          </a:p>
        </p:txBody>
      </p:sp>
      <p:grpSp>
        <p:nvGrpSpPr>
          <p:cNvPr id="31" name="Group 30">
            <a:extLst>
              <a:ext uri="{FF2B5EF4-FFF2-40B4-BE49-F238E27FC236}">
                <a16:creationId xmlns:a16="http://schemas.microsoft.com/office/drawing/2014/main" id="{FC4594F7-2062-206F-C078-D6BDEFDADD1E}"/>
              </a:ext>
            </a:extLst>
          </p:cNvPr>
          <p:cNvGrpSpPr/>
          <p:nvPr/>
        </p:nvGrpSpPr>
        <p:grpSpPr>
          <a:xfrm>
            <a:off x="3724598" y="1487662"/>
            <a:ext cx="5931043" cy="3211303"/>
            <a:chOff x="2758440" y="1366892"/>
            <a:chExt cx="5931043" cy="3211303"/>
          </a:xfrm>
        </p:grpSpPr>
        <p:pic>
          <p:nvPicPr>
            <p:cNvPr id="3" name="Graphic 62" descr="Woman outline">
              <a:extLst>
                <a:ext uri="{FF2B5EF4-FFF2-40B4-BE49-F238E27FC236}">
                  <a16:creationId xmlns:a16="http://schemas.microsoft.com/office/drawing/2014/main" id="{B0EA75BC-A671-8B8D-0940-E36BEAC0CBE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4" name="Graphic 63" descr="Woman outline">
              <a:extLst>
                <a:ext uri="{FF2B5EF4-FFF2-40B4-BE49-F238E27FC236}">
                  <a16:creationId xmlns:a16="http://schemas.microsoft.com/office/drawing/2014/main" id="{1C737C1D-A81E-1713-16D9-D52538406E5A}"/>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5" name="Graphic 64" descr="Woman outline">
              <a:extLst>
                <a:ext uri="{FF2B5EF4-FFF2-40B4-BE49-F238E27FC236}">
                  <a16:creationId xmlns:a16="http://schemas.microsoft.com/office/drawing/2014/main" id="{85F8875E-C418-133D-F32A-F6E4CB01C98B}"/>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grpSp>
          <p:nvGrpSpPr>
            <p:cNvPr id="6" name="Group 5">
              <a:extLst>
                <a:ext uri="{FF2B5EF4-FFF2-40B4-BE49-F238E27FC236}">
                  <a16:creationId xmlns:a16="http://schemas.microsoft.com/office/drawing/2014/main" id="{5830379C-59CA-2098-14C8-45A2EC412E55}"/>
                </a:ext>
              </a:extLst>
            </p:cNvPr>
            <p:cNvGrpSpPr/>
            <p:nvPr/>
          </p:nvGrpSpPr>
          <p:grpSpPr>
            <a:xfrm>
              <a:off x="2758440" y="1366892"/>
              <a:ext cx="5931043" cy="2368712"/>
              <a:chOff x="2634893" y="689010"/>
              <a:chExt cx="5931043" cy="2368712"/>
            </a:xfrm>
          </p:grpSpPr>
          <p:grpSp>
            <p:nvGrpSpPr>
              <p:cNvPr id="7" name="Group 6">
                <a:extLst>
                  <a:ext uri="{FF2B5EF4-FFF2-40B4-BE49-F238E27FC236}">
                    <a16:creationId xmlns:a16="http://schemas.microsoft.com/office/drawing/2014/main" id="{56B3B69E-4DDA-B6FC-3B5A-50B653FDC9A3}"/>
                  </a:ext>
                </a:extLst>
              </p:cNvPr>
              <p:cNvGrpSpPr/>
              <p:nvPr/>
            </p:nvGrpSpPr>
            <p:grpSpPr>
              <a:xfrm>
                <a:off x="4545362" y="1525402"/>
                <a:ext cx="4020574" cy="1448257"/>
                <a:chOff x="3433421" y="1996212"/>
                <a:chExt cx="4020574" cy="1448257"/>
              </a:xfrm>
            </p:grpSpPr>
            <p:grpSp>
              <p:nvGrpSpPr>
                <p:cNvPr id="20" name="Group 19">
                  <a:extLst>
                    <a:ext uri="{FF2B5EF4-FFF2-40B4-BE49-F238E27FC236}">
                      <a16:creationId xmlns:a16="http://schemas.microsoft.com/office/drawing/2014/main" id="{F5916385-6655-32B7-AA53-D798D78D2E6C}"/>
                    </a:ext>
                  </a:extLst>
                </p:cNvPr>
                <p:cNvGrpSpPr/>
                <p:nvPr/>
              </p:nvGrpSpPr>
              <p:grpSpPr>
                <a:xfrm>
                  <a:off x="3433421" y="1996212"/>
                  <a:ext cx="3166363" cy="1448257"/>
                  <a:chOff x="3456377" y="2549616"/>
                  <a:chExt cx="2267793" cy="961934"/>
                </a:xfrm>
              </p:grpSpPr>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24" name="Group 23">
                    <a:extLst>
                      <a:ext uri="{FF2B5EF4-FFF2-40B4-BE49-F238E27FC236}">
                        <a16:creationId xmlns:a16="http://schemas.microsoft.com/office/drawing/2014/main" id="{FE566A63-9574-4F68-4E54-8CC96EB97260}"/>
                      </a:ext>
                    </a:extLst>
                  </p:cNvPr>
                  <p:cNvGrpSpPr/>
                  <p:nvPr/>
                </p:nvGrpSpPr>
                <p:grpSpPr>
                  <a:xfrm>
                    <a:off x="3456377" y="2549616"/>
                    <a:ext cx="2267793" cy="621784"/>
                    <a:chOff x="4032088" y="2139665"/>
                    <a:chExt cx="2267793" cy="621784"/>
                  </a:xfrm>
                </p:grpSpPr>
                <p:sp>
                  <p:nvSpPr>
                    <p:cNvPr id="27" name="Rectangle 26">
                      <a:extLst>
                        <a:ext uri="{FF2B5EF4-FFF2-40B4-BE49-F238E27FC236}">
                          <a16:creationId xmlns:a16="http://schemas.microsoft.com/office/drawing/2014/main" id="{08FBD383-F20D-BD3E-BB83-0749CA729B9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8" name="Rectangle 27">
                      <a:extLst>
                        <a:ext uri="{FF2B5EF4-FFF2-40B4-BE49-F238E27FC236}">
                          <a16:creationId xmlns:a16="http://schemas.microsoft.com/office/drawing/2014/main" id="{8125FF71-82FC-3636-3455-FCDA0E1F4ACC}"/>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5" name="Straight Arrow Connector 24">
                    <a:extLst>
                      <a:ext uri="{FF2B5EF4-FFF2-40B4-BE49-F238E27FC236}">
                        <a16:creationId xmlns:a16="http://schemas.microsoft.com/office/drawing/2014/main" id="{A6C5E095-52CB-0A58-A294-7786C2974450}"/>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C41CB699-EA08-6F93-1EAB-366021E2C792}"/>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1" name="Rectangle 20">
                  <a:extLst>
                    <a:ext uri="{FF2B5EF4-FFF2-40B4-BE49-F238E27FC236}">
                      <a16:creationId xmlns:a16="http://schemas.microsoft.com/office/drawing/2014/main" id="{D3CA0490-CE75-CB1D-8FC4-DAB12C4336A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2" name="Rectangle 21">
                  <a:extLst>
                    <a:ext uri="{FF2B5EF4-FFF2-40B4-BE49-F238E27FC236}">
                      <a16:creationId xmlns:a16="http://schemas.microsoft.com/office/drawing/2014/main" id="{197F1DA0-1AD6-B260-124B-BDED71F57122}"/>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45D03195-D8B6-BEAC-5214-4411838C66C0}"/>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842669-518A-6804-92A1-77F4B3181B03}"/>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B34752DC-C121-E4F9-B74D-8A0AF472E0CD}"/>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572A4AA7-FE9E-0D7A-E75F-B0A9455A8E98}"/>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899238A0-E856-21D4-7F67-2F0F86FF785F}"/>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8AD83B6A-40B1-D90F-63A2-A4476C013CB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7" name="Rectangle 16">
                <a:extLst>
                  <a:ext uri="{FF2B5EF4-FFF2-40B4-BE49-F238E27FC236}">
                    <a16:creationId xmlns:a16="http://schemas.microsoft.com/office/drawing/2014/main" id="{C6D8BC28-B29C-E5B1-A37C-7CC4B0EFAE14}"/>
                  </a:ext>
                </a:extLst>
              </p:cNvPr>
              <p:cNvSpPr/>
              <p:nvPr/>
            </p:nvSpPr>
            <p:spPr>
              <a:xfrm>
                <a:off x="3916390" y="769262"/>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8" name="Rectangle 17">
                <a:extLst>
                  <a:ext uri="{FF2B5EF4-FFF2-40B4-BE49-F238E27FC236}">
                    <a16:creationId xmlns:a16="http://schemas.microsoft.com/office/drawing/2014/main" id="{0E36FCF9-A373-0A60-8DC7-94A5F8525006}"/>
                  </a:ext>
                </a:extLst>
              </p:cNvPr>
              <p:cNvSpPr/>
              <p:nvPr/>
            </p:nvSpPr>
            <p:spPr>
              <a:xfrm>
                <a:off x="5584478" y="769262"/>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9" name="Rectangle 18">
                <a:extLst>
                  <a:ext uri="{FF2B5EF4-FFF2-40B4-BE49-F238E27FC236}">
                    <a16:creationId xmlns:a16="http://schemas.microsoft.com/office/drawing/2014/main" id="{57614A10-0E42-3A0D-C611-9F721A9CBFF0}"/>
                  </a:ext>
                </a:extLst>
              </p:cNvPr>
              <p:cNvSpPr/>
              <p:nvPr/>
            </p:nvSpPr>
            <p:spPr>
              <a:xfrm>
                <a:off x="7164207" y="689010"/>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29" name="Picture 4" descr="Antibodies : Production, Structure, and Classes">
              <a:extLst>
                <a:ext uri="{FF2B5EF4-FFF2-40B4-BE49-F238E27FC236}">
                  <a16:creationId xmlns:a16="http://schemas.microsoft.com/office/drawing/2014/main" id="{FBBF68B4-6FC1-488D-38AC-ECFFE7FE42E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6DD97AD1-AB08-A84B-45C9-AC708015200B}"/>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gr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6945325E-41EF-40DE-A27D-2887A8047C03}"/>
                  </a:ext>
                </a:extLst>
              </p:cNvPr>
              <p:cNvSpPr/>
              <p:nvPr/>
            </p:nvSpPr>
            <p:spPr>
              <a:xfrm>
                <a:off x="-794415" y="2216737"/>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33" name="Rectangle 32">
                <a:extLst>
                  <a:ext uri="{FF2B5EF4-FFF2-40B4-BE49-F238E27FC236}">
                    <a16:creationId xmlns:a16="http://schemas.microsoft.com/office/drawing/2014/main" id="{6945325E-41EF-40DE-A27D-2887A8047C03}"/>
                  </a:ext>
                </a:extLst>
              </p:cNvPr>
              <p:cNvSpPr>
                <a:spLocks noRot="1" noChangeAspect="1" noMove="1" noResize="1" noEditPoints="1" noAdjustHandles="1" noChangeArrowheads="1" noChangeShapeType="1" noTextEdit="1"/>
              </p:cNvSpPr>
              <p:nvPr/>
            </p:nvSpPr>
            <p:spPr>
              <a:xfrm>
                <a:off x="-794415" y="2216737"/>
                <a:ext cx="4861143" cy="822726"/>
              </a:xfrm>
              <a:prstGeom prst="rect">
                <a:avLst/>
              </a:prstGeom>
              <a:blipFill>
                <a:blip r:embed="rId11"/>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C3351908-5255-380D-4EC8-2CB9233D0DB5}"/>
                  </a:ext>
                </a:extLst>
              </p:cNvPr>
              <p:cNvSpPr/>
              <p:nvPr/>
            </p:nvSpPr>
            <p:spPr>
              <a:xfrm>
                <a:off x="-327706" y="3130937"/>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34" name="Rectangle 33">
                <a:extLst>
                  <a:ext uri="{FF2B5EF4-FFF2-40B4-BE49-F238E27FC236}">
                    <a16:creationId xmlns:a16="http://schemas.microsoft.com/office/drawing/2014/main" id="{C3351908-5255-380D-4EC8-2CB9233D0DB5}"/>
                  </a:ext>
                </a:extLst>
              </p:cNvPr>
              <p:cNvSpPr>
                <a:spLocks noRot="1" noChangeAspect="1" noMove="1" noResize="1" noEditPoints="1" noAdjustHandles="1" noChangeArrowheads="1" noChangeShapeType="1" noTextEdit="1"/>
              </p:cNvSpPr>
              <p:nvPr/>
            </p:nvSpPr>
            <p:spPr>
              <a:xfrm>
                <a:off x="-327706" y="3130937"/>
                <a:ext cx="3081636" cy="822726"/>
              </a:xfrm>
              <a:prstGeom prst="rect">
                <a:avLst/>
              </a:prstGeom>
              <a:blipFill>
                <a:blip r:embed="rId1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19EDF727-B4FC-2ECE-3C9A-1579C76C3B5E}"/>
                  </a:ext>
                </a:extLst>
              </p:cNvPr>
              <p:cNvSpPr/>
              <p:nvPr/>
            </p:nvSpPr>
            <p:spPr>
              <a:xfrm>
                <a:off x="-515605" y="1302537"/>
                <a:ext cx="5811228"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smtClean="0">
                          <a:latin typeface="Cambria Math" panose="02040503050406030204" pitchFamily="18" charset="0"/>
                          <a:ea typeface="Cambria Math" panose="02040503050406030204" pitchFamily="18" charset="0"/>
                          <a:sym typeface="Symbol" pitchFamily="2" charset="2"/>
                        </a:rPr>
                        <m:t>(</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2500" b="0"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35" name="Rectangle 34">
                <a:extLst>
                  <a:ext uri="{FF2B5EF4-FFF2-40B4-BE49-F238E27FC236}">
                    <a16:creationId xmlns:a16="http://schemas.microsoft.com/office/drawing/2014/main" id="{19EDF727-B4FC-2ECE-3C9A-1579C76C3B5E}"/>
                  </a:ext>
                </a:extLst>
              </p:cNvPr>
              <p:cNvSpPr>
                <a:spLocks noRot="1" noChangeAspect="1" noMove="1" noResize="1" noEditPoints="1" noAdjustHandles="1" noChangeArrowheads="1" noChangeShapeType="1" noTextEdit="1"/>
              </p:cNvSpPr>
              <p:nvPr/>
            </p:nvSpPr>
            <p:spPr>
              <a:xfrm>
                <a:off x="-515605" y="1302537"/>
                <a:ext cx="5811228" cy="822726"/>
              </a:xfrm>
              <a:prstGeom prst="rect">
                <a:avLst/>
              </a:prstGeom>
              <a:blipFill>
                <a:blip r:embed="rId13"/>
                <a:stretch>
                  <a:fillRect b="-606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B252E023-01DF-2AA5-E280-58A95ED1D479}"/>
              </a:ext>
            </a:extLst>
          </p:cNvPr>
          <p:cNvSpPr/>
          <p:nvPr/>
        </p:nvSpPr>
        <p:spPr>
          <a:xfrm>
            <a:off x="5595208" y="1939030"/>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32" name="Rectangle 31">
            <a:extLst>
              <a:ext uri="{FF2B5EF4-FFF2-40B4-BE49-F238E27FC236}">
                <a16:creationId xmlns:a16="http://schemas.microsoft.com/office/drawing/2014/main" id="{29A2BAAC-336B-A82C-9DCE-35DD3785BC83}"/>
              </a:ext>
            </a:extLst>
          </p:cNvPr>
          <p:cNvSpPr/>
          <p:nvPr/>
        </p:nvSpPr>
        <p:spPr>
          <a:xfrm>
            <a:off x="6990454" y="1863634"/>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36" name="Rectangle 35">
            <a:extLst>
              <a:ext uri="{FF2B5EF4-FFF2-40B4-BE49-F238E27FC236}">
                <a16:creationId xmlns:a16="http://schemas.microsoft.com/office/drawing/2014/main" id="{4FF2F0C4-BF09-1EF6-483A-9369E1D1B994}"/>
              </a:ext>
            </a:extLst>
          </p:cNvPr>
          <p:cNvSpPr/>
          <p:nvPr/>
        </p:nvSpPr>
        <p:spPr>
          <a:xfrm>
            <a:off x="5115129" y="1360301"/>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37" name="Rectangle 36">
            <a:extLst>
              <a:ext uri="{FF2B5EF4-FFF2-40B4-BE49-F238E27FC236}">
                <a16:creationId xmlns:a16="http://schemas.microsoft.com/office/drawing/2014/main" id="{FAC59D3D-0144-81D8-75C0-7A4CB8086CAE}"/>
              </a:ext>
            </a:extLst>
          </p:cNvPr>
          <p:cNvSpPr/>
          <p:nvPr/>
        </p:nvSpPr>
        <p:spPr>
          <a:xfrm>
            <a:off x="6876446" y="1358463"/>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38" name="Rectangle 37">
            <a:extLst>
              <a:ext uri="{FF2B5EF4-FFF2-40B4-BE49-F238E27FC236}">
                <a16:creationId xmlns:a16="http://schemas.microsoft.com/office/drawing/2014/main" id="{C35313DE-0781-46CF-6E51-2BADD100B6F9}"/>
              </a:ext>
            </a:extLst>
          </p:cNvPr>
          <p:cNvSpPr/>
          <p:nvPr/>
        </p:nvSpPr>
        <p:spPr>
          <a:xfrm>
            <a:off x="8335685" y="128934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39" name="Rectangle 38">
            <a:extLst>
              <a:ext uri="{FF2B5EF4-FFF2-40B4-BE49-F238E27FC236}">
                <a16:creationId xmlns:a16="http://schemas.microsoft.com/office/drawing/2014/main" id="{667ACFC2-DB39-7E8C-BC04-E487B4E496C2}"/>
              </a:ext>
            </a:extLst>
          </p:cNvPr>
          <p:cNvSpPr/>
          <p:nvPr/>
        </p:nvSpPr>
        <p:spPr>
          <a:xfrm>
            <a:off x="3776404" y="2074887"/>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Tree>
    <p:extLst>
      <p:ext uri="{BB962C8B-B14F-4D97-AF65-F5344CB8AC3E}">
        <p14:creationId xmlns:p14="http://schemas.microsoft.com/office/powerpoint/2010/main" val="1618900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Incorporating Maternal Immunity</a:t>
            </a:r>
          </a:p>
        </p:txBody>
      </p:sp>
      <p:grpSp>
        <p:nvGrpSpPr>
          <p:cNvPr id="41" name="Group 40">
            <a:extLst>
              <a:ext uri="{FF2B5EF4-FFF2-40B4-BE49-F238E27FC236}">
                <a16:creationId xmlns:a16="http://schemas.microsoft.com/office/drawing/2014/main" id="{A683760C-2BDB-78DE-47D3-3D16E4A7A5EA}"/>
              </a:ext>
            </a:extLst>
          </p:cNvPr>
          <p:cNvGrpSpPr/>
          <p:nvPr/>
        </p:nvGrpSpPr>
        <p:grpSpPr>
          <a:xfrm>
            <a:off x="1793772" y="1800104"/>
            <a:ext cx="7930879" cy="3102812"/>
            <a:chOff x="758604" y="1475383"/>
            <a:chExt cx="7930879" cy="3102812"/>
          </a:xfrm>
        </p:grpSpPr>
        <p:grpSp>
          <p:nvGrpSpPr>
            <p:cNvPr id="6" name="Group 5">
              <a:extLst>
                <a:ext uri="{FF2B5EF4-FFF2-40B4-BE49-F238E27FC236}">
                  <a16:creationId xmlns:a16="http://schemas.microsoft.com/office/drawing/2014/main" id="{5830379C-59CA-2098-14C8-45A2EC412E55}"/>
                </a:ext>
              </a:extLst>
            </p:cNvPr>
            <p:cNvGrpSpPr/>
            <p:nvPr/>
          </p:nvGrpSpPr>
          <p:grpSpPr>
            <a:xfrm>
              <a:off x="758604" y="1475383"/>
              <a:ext cx="7930879" cy="2260221"/>
              <a:chOff x="635057" y="797501"/>
              <a:chExt cx="7930879" cy="2260221"/>
            </a:xfrm>
          </p:grpSpPr>
          <p:grpSp>
            <p:nvGrpSpPr>
              <p:cNvPr id="7" name="Group 6">
                <a:extLst>
                  <a:ext uri="{FF2B5EF4-FFF2-40B4-BE49-F238E27FC236}">
                    <a16:creationId xmlns:a16="http://schemas.microsoft.com/office/drawing/2014/main" id="{56B3B69E-4DDA-B6FC-3B5A-50B653FDC9A3}"/>
                  </a:ext>
                </a:extLst>
              </p:cNvPr>
              <p:cNvGrpSpPr/>
              <p:nvPr/>
            </p:nvGrpSpPr>
            <p:grpSpPr>
              <a:xfrm>
                <a:off x="4545362" y="1525402"/>
                <a:ext cx="4020574" cy="1448257"/>
                <a:chOff x="3433421" y="1996212"/>
                <a:chExt cx="4020574" cy="1448257"/>
              </a:xfrm>
            </p:grpSpPr>
            <p:grpSp>
              <p:nvGrpSpPr>
                <p:cNvPr id="20" name="Group 19">
                  <a:extLst>
                    <a:ext uri="{FF2B5EF4-FFF2-40B4-BE49-F238E27FC236}">
                      <a16:creationId xmlns:a16="http://schemas.microsoft.com/office/drawing/2014/main" id="{F5916385-6655-32B7-AA53-D798D78D2E6C}"/>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7" imgW="114300" imgH="165100" progId="Equation.3">
                              <p:embed/>
                            </p:oleObj>
                          </mc:Choice>
                          <mc:Fallback>
                            <p:oleObj name="Equation" r:id="rId7"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4" name="Group 23">
                    <a:extLst>
                      <a:ext uri="{FF2B5EF4-FFF2-40B4-BE49-F238E27FC236}">
                        <a16:creationId xmlns:a16="http://schemas.microsoft.com/office/drawing/2014/main" id="{FE566A63-9574-4F68-4E54-8CC96EB97260}"/>
                      </a:ext>
                    </a:extLst>
                  </p:cNvPr>
                  <p:cNvGrpSpPr/>
                  <p:nvPr/>
                </p:nvGrpSpPr>
                <p:grpSpPr>
                  <a:xfrm>
                    <a:off x="3456377" y="2549616"/>
                    <a:ext cx="2267793" cy="621784"/>
                    <a:chOff x="4032088" y="2139665"/>
                    <a:chExt cx="2267793" cy="621784"/>
                  </a:xfrm>
                </p:grpSpPr>
                <p:sp>
                  <p:nvSpPr>
                    <p:cNvPr id="27" name="Rectangle 26">
                      <a:extLst>
                        <a:ext uri="{FF2B5EF4-FFF2-40B4-BE49-F238E27FC236}">
                          <a16:creationId xmlns:a16="http://schemas.microsoft.com/office/drawing/2014/main" id="{08FBD383-F20D-BD3E-BB83-0749CA729B9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8" name="Rectangle 27">
                      <a:extLst>
                        <a:ext uri="{FF2B5EF4-FFF2-40B4-BE49-F238E27FC236}">
                          <a16:creationId xmlns:a16="http://schemas.microsoft.com/office/drawing/2014/main" id="{8125FF71-82FC-3636-3455-FCDA0E1F4ACC}"/>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5" name="Straight Arrow Connector 24">
                    <a:extLst>
                      <a:ext uri="{FF2B5EF4-FFF2-40B4-BE49-F238E27FC236}">
                        <a16:creationId xmlns:a16="http://schemas.microsoft.com/office/drawing/2014/main" id="{A6C5E095-52CB-0A58-A294-7786C2974450}"/>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C41CB699-EA08-6F93-1EAB-366021E2C792}"/>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1" name="Rectangle 20">
                  <a:extLst>
                    <a:ext uri="{FF2B5EF4-FFF2-40B4-BE49-F238E27FC236}">
                      <a16:creationId xmlns:a16="http://schemas.microsoft.com/office/drawing/2014/main" id="{D3CA0490-CE75-CB1D-8FC4-DAB12C4336A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2" name="Rectangle 21">
                  <a:extLst>
                    <a:ext uri="{FF2B5EF4-FFF2-40B4-BE49-F238E27FC236}">
                      <a16:creationId xmlns:a16="http://schemas.microsoft.com/office/drawing/2014/main" id="{197F1DA0-1AD6-B260-124B-BDED71F57122}"/>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45D03195-D8B6-BEAC-5214-4411838C66C0}"/>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842669-518A-6804-92A1-77F4B3181B03}"/>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B34752DC-C121-E4F9-B74D-8A0AF472E0CD}"/>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572A4AA7-FE9E-0D7A-E75F-B0A9455A8E98}"/>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899238A0-E856-21D4-7F67-2F0F86FF785F}"/>
                  </a:ext>
                </a:extLst>
              </p:cNvPr>
              <p:cNvCxnSpPr/>
              <p:nvPr/>
            </p:nvCxnSpPr>
            <p:spPr>
              <a:xfrm>
                <a:off x="1183593" y="2326866"/>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8AD83B6A-40B1-D90F-63A2-A4476C013CBD}"/>
                  </a:ext>
                </a:extLst>
              </p:cNvPr>
              <p:cNvSpPr/>
              <p:nvPr/>
            </p:nvSpPr>
            <p:spPr>
              <a:xfrm>
                <a:off x="635057" y="16752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7" name="Rectangle 16">
                <a:extLst>
                  <a:ext uri="{FF2B5EF4-FFF2-40B4-BE49-F238E27FC236}">
                    <a16:creationId xmlns:a16="http://schemas.microsoft.com/office/drawing/2014/main" id="{C6D8BC28-B29C-E5B1-A37C-7CC4B0EFAE14}"/>
                  </a:ext>
                </a:extLst>
              </p:cNvPr>
              <p:cNvSpPr/>
              <p:nvPr/>
            </p:nvSpPr>
            <p:spPr>
              <a:xfrm>
                <a:off x="3916390" y="87775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8" name="Rectangle 17">
                <a:extLst>
                  <a:ext uri="{FF2B5EF4-FFF2-40B4-BE49-F238E27FC236}">
                    <a16:creationId xmlns:a16="http://schemas.microsoft.com/office/drawing/2014/main" id="{0E36FCF9-A373-0A60-8DC7-94A5F8525006}"/>
                  </a:ext>
                </a:extLst>
              </p:cNvPr>
              <p:cNvSpPr/>
              <p:nvPr/>
            </p:nvSpPr>
            <p:spPr>
              <a:xfrm>
                <a:off x="5584478" y="87775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9" name="Rectangle 18">
                <a:extLst>
                  <a:ext uri="{FF2B5EF4-FFF2-40B4-BE49-F238E27FC236}">
                    <a16:creationId xmlns:a16="http://schemas.microsoft.com/office/drawing/2014/main" id="{57614A10-0E42-3A0D-C611-9F721A9CBFF0}"/>
                  </a:ext>
                </a:extLst>
              </p:cNvPr>
              <p:cNvSpPr/>
              <p:nvPr/>
            </p:nvSpPr>
            <p:spPr>
              <a:xfrm>
                <a:off x="7164207" y="79750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grpSp>
          <p:nvGrpSpPr>
            <p:cNvPr id="40" name="Group 39">
              <a:extLst>
                <a:ext uri="{FF2B5EF4-FFF2-40B4-BE49-F238E27FC236}">
                  <a16:creationId xmlns:a16="http://schemas.microsoft.com/office/drawing/2014/main" id="{903D32F2-F20A-8C0B-ACA6-3637F91116EE}"/>
                </a:ext>
              </a:extLst>
            </p:cNvPr>
            <p:cNvGrpSpPr/>
            <p:nvPr/>
          </p:nvGrpSpPr>
          <p:grpSpPr>
            <a:xfrm>
              <a:off x="1832127" y="1630363"/>
              <a:ext cx="6664650" cy="2947832"/>
              <a:chOff x="1832127" y="1630363"/>
              <a:chExt cx="6664650" cy="2947832"/>
            </a:xfrm>
          </p:grpSpPr>
          <p:pic>
            <p:nvPicPr>
              <p:cNvPr id="39" name="Graphic 38" descr="Baby outline">
                <a:extLst>
                  <a:ext uri="{FF2B5EF4-FFF2-40B4-BE49-F238E27FC236}">
                    <a16:creationId xmlns:a16="http://schemas.microsoft.com/office/drawing/2014/main" id="{7FBD6E3B-7682-F30A-E1CC-ED09EFCA21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58574" y="3731847"/>
                <a:ext cx="701654" cy="701654"/>
              </a:xfrm>
              <a:prstGeom prst="rect">
                <a:avLst/>
              </a:prstGeom>
            </p:spPr>
          </p:pic>
          <p:pic>
            <p:nvPicPr>
              <p:cNvPr id="3" name="Graphic 62" descr="Woman outline">
                <a:extLst>
                  <a:ext uri="{FF2B5EF4-FFF2-40B4-BE49-F238E27FC236}">
                    <a16:creationId xmlns:a16="http://schemas.microsoft.com/office/drawing/2014/main" id="{B0EA75BC-A671-8B8D-0940-E36BEAC0CBEC}"/>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4" name="Graphic 63" descr="Woman outline">
                <a:extLst>
                  <a:ext uri="{FF2B5EF4-FFF2-40B4-BE49-F238E27FC236}">
                    <a16:creationId xmlns:a16="http://schemas.microsoft.com/office/drawing/2014/main" id="{1C737C1D-A81E-1713-16D9-D52538406E5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5" name="Graphic 64" descr="Woman outline">
                <a:extLst>
                  <a:ext uri="{FF2B5EF4-FFF2-40B4-BE49-F238E27FC236}">
                    <a16:creationId xmlns:a16="http://schemas.microsoft.com/office/drawing/2014/main" id="{85F8875E-C418-133D-F32A-F6E4CB01C98B}"/>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pic>
            <p:nvPicPr>
              <p:cNvPr id="29" name="Picture 4" descr="Antibodies : Production, Structure, and Classes">
                <a:extLst>
                  <a:ext uri="{FF2B5EF4-FFF2-40B4-BE49-F238E27FC236}">
                    <a16:creationId xmlns:a16="http://schemas.microsoft.com/office/drawing/2014/main" id="{FBBF68B4-6FC1-488D-38AC-ECFFE7FE42E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6DD97AD1-AB08-A84B-45C9-AC708015200B}"/>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 name="Rectangle 1">
                <a:extLst>
                  <a:ext uri="{FF2B5EF4-FFF2-40B4-BE49-F238E27FC236}">
                    <a16:creationId xmlns:a16="http://schemas.microsoft.com/office/drawing/2014/main" id="{688CA9AC-42BD-4364-E599-5C933DAAB88C}"/>
                  </a:ext>
                </a:extLst>
              </p:cNvPr>
              <p:cNvSpPr/>
              <p:nvPr/>
            </p:nvSpPr>
            <p:spPr>
              <a:xfrm>
                <a:off x="1832127" y="2419842"/>
                <a:ext cx="1177178" cy="1224180"/>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M</a:t>
                </a:r>
              </a:p>
              <a:p>
                <a:pPr algn="ctr"/>
                <a:r>
                  <a:rPr lang="en-US" sz="1600" dirty="0">
                    <a:cs typeface="Cambria Math"/>
                  </a:rPr>
                  <a:t>Maternally immune</a:t>
                </a:r>
                <a:endParaRPr lang="en-US" sz="1600" dirty="0">
                  <a:cs typeface="Times New Roman"/>
                </a:endParaRPr>
              </a:p>
            </p:txBody>
          </p:sp>
          <p:cxnSp>
            <p:nvCxnSpPr>
              <p:cNvPr id="31" name="Straight Arrow Connector 30">
                <a:extLst>
                  <a:ext uri="{FF2B5EF4-FFF2-40B4-BE49-F238E27FC236}">
                    <a16:creationId xmlns:a16="http://schemas.microsoft.com/office/drawing/2014/main" id="{5CDD164C-D58A-ED5E-A7CB-4738955A3CF7}"/>
                  </a:ext>
                </a:extLst>
              </p:cNvPr>
              <p:cNvCxnSpPr/>
              <p:nvPr/>
            </p:nvCxnSpPr>
            <p:spPr>
              <a:xfrm>
                <a:off x="3077706" y="3017378"/>
                <a:ext cx="498424"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C530DF63-A1A5-019F-5E15-6C27353F6B04}"/>
                  </a:ext>
                </a:extLst>
              </p:cNvPr>
              <p:cNvCxnSpPr/>
              <p:nvPr/>
            </p:nvCxnSpPr>
            <p:spPr>
              <a:xfrm flipV="1">
                <a:off x="2311133" y="190250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3" name="Rectangle 32">
                <a:extLst>
                  <a:ext uri="{FF2B5EF4-FFF2-40B4-BE49-F238E27FC236}">
                    <a16:creationId xmlns:a16="http://schemas.microsoft.com/office/drawing/2014/main" id="{B563991F-37AD-F7CE-0F5D-E05691EB9805}"/>
                  </a:ext>
                </a:extLst>
              </p:cNvPr>
              <p:cNvSpPr/>
              <p:nvPr/>
            </p:nvSpPr>
            <p:spPr>
              <a:xfrm>
                <a:off x="1905880" y="16303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82BD06F-045A-F9AA-189F-75AF71C670BE}"/>
                      </a:ext>
                    </a:extLst>
                  </p:cNvPr>
                  <p:cNvSpPr/>
                  <p:nvPr/>
                </p:nvSpPr>
                <p:spPr>
                  <a:xfrm>
                    <a:off x="2758440" y="228829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𝜔</m:t>
                          </m:r>
                        </m:oMath>
                      </m:oMathPara>
                    </a14:m>
                    <a:endParaRPr lang="en-US" sz="2400" dirty="0">
                      <a:solidFill>
                        <a:schemeClr val="tx1"/>
                      </a:solidFill>
                      <a:cs typeface="Cambria Math"/>
                    </a:endParaRPr>
                  </a:p>
                </p:txBody>
              </p:sp>
            </mc:Choice>
            <mc:Fallback xmlns="">
              <p:sp>
                <p:nvSpPr>
                  <p:cNvPr id="34" name="Rectangle 33">
                    <a:extLst>
                      <a:ext uri="{FF2B5EF4-FFF2-40B4-BE49-F238E27FC236}">
                        <a16:creationId xmlns:a16="http://schemas.microsoft.com/office/drawing/2014/main" id="{282BD06F-045A-F9AA-189F-75AF71C670BE}"/>
                      </a:ext>
                    </a:extLst>
                  </p:cNvPr>
                  <p:cNvSpPr>
                    <a:spLocks noRot="1" noChangeAspect="1" noMove="1" noResize="1" noEditPoints="1" noAdjustHandles="1" noChangeArrowheads="1" noChangeShapeType="1" noTextEdit="1"/>
                  </p:cNvSpPr>
                  <p:nvPr/>
                </p:nvSpPr>
                <p:spPr>
                  <a:xfrm>
                    <a:off x="2758440" y="2288291"/>
                    <a:ext cx="1295753" cy="910126"/>
                  </a:xfrm>
                  <a:prstGeom prst="rect">
                    <a:avLst/>
                  </a:prstGeom>
                  <a:blipFill>
                    <a:blip r:embed="rId15"/>
                    <a:stretch>
                      <a:fillRect/>
                    </a:stretch>
                  </a:blipFill>
                  <a:ln>
                    <a:noFill/>
                  </a:ln>
                </p:spPr>
                <p:txBody>
                  <a:bodyPr/>
                  <a:lstStyle/>
                  <a:p>
                    <a:r>
                      <a:rPr lang="en-US">
                        <a:noFill/>
                      </a:rPr>
                      <a:t> </a:t>
                    </a:r>
                  </a:p>
                </p:txBody>
              </p:sp>
            </mc:Fallback>
          </mc:AlternateContent>
          <p:pic>
            <p:nvPicPr>
              <p:cNvPr id="37" name="Picture 4" descr="Antibodies : Production, Structure, and Classes">
                <a:extLst>
                  <a:ext uri="{FF2B5EF4-FFF2-40B4-BE49-F238E27FC236}">
                    <a16:creationId xmlns:a16="http://schemas.microsoft.com/office/drawing/2014/main" id="{693877FE-C57E-82A6-CCE9-0A66E0BBF1D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4330" r="12941"/>
              <a:stretch/>
            </p:blipFill>
            <p:spPr bwMode="auto">
              <a:xfrm>
                <a:off x="2365343" y="3989470"/>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grpSp>
      </p:grpSp>
      <p:cxnSp>
        <p:nvCxnSpPr>
          <p:cNvPr id="47" name="Straight Arrow Connector 46">
            <a:extLst>
              <a:ext uri="{FF2B5EF4-FFF2-40B4-BE49-F238E27FC236}">
                <a16:creationId xmlns:a16="http://schemas.microsoft.com/office/drawing/2014/main" id="{80B4F4C4-FA11-462B-D935-5E5153A2DA21}"/>
              </a:ext>
            </a:extLst>
          </p:cNvPr>
          <p:cNvCxnSpPr>
            <a:cxnSpLocks/>
          </p:cNvCxnSpPr>
          <p:nvPr/>
        </p:nvCxnSpPr>
        <p:spPr>
          <a:xfrm>
            <a:off x="4996507" y="2169798"/>
            <a:ext cx="13537" cy="57306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8" name="Rectangle 47">
            <a:extLst>
              <a:ext uri="{FF2B5EF4-FFF2-40B4-BE49-F238E27FC236}">
                <a16:creationId xmlns:a16="http://schemas.microsoft.com/office/drawing/2014/main" id="{96B1EF36-FDD3-5639-4C58-1C089A8BBBBF}"/>
              </a:ext>
            </a:extLst>
          </p:cNvPr>
          <p:cNvSpPr/>
          <p:nvPr/>
        </p:nvSpPr>
        <p:spPr>
          <a:xfrm>
            <a:off x="4139800" y="2009907"/>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45" name="Rectangle 44">
            <a:extLst>
              <a:ext uri="{FF2B5EF4-FFF2-40B4-BE49-F238E27FC236}">
                <a16:creationId xmlns:a16="http://schemas.microsoft.com/office/drawing/2014/main" id="{BD311316-F029-924A-5848-9530C50A1A0B}"/>
              </a:ext>
            </a:extLst>
          </p:cNvPr>
          <p:cNvSpPr/>
          <p:nvPr/>
        </p:nvSpPr>
        <p:spPr>
          <a:xfrm>
            <a:off x="5604584" y="2155854"/>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46" name="Rectangle 45">
            <a:extLst>
              <a:ext uri="{FF2B5EF4-FFF2-40B4-BE49-F238E27FC236}">
                <a16:creationId xmlns:a16="http://schemas.microsoft.com/office/drawing/2014/main" id="{FF16B1A1-1D83-E645-8153-781480E6189B}"/>
              </a:ext>
            </a:extLst>
          </p:cNvPr>
          <p:cNvSpPr/>
          <p:nvPr/>
        </p:nvSpPr>
        <p:spPr>
          <a:xfrm>
            <a:off x="6999830" y="208045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49" name="Rectangle 48">
            <a:extLst>
              <a:ext uri="{FF2B5EF4-FFF2-40B4-BE49-F238E27FC236}">
                <a16:creationId xmlns:a16="http://schemas.microsoft.com/office/drawing/2014/main" id="{F698A71E-F99E-FD15-C972-9B12F1B316D9}"/>
              </a:ext>
            </a:extLst>
          </p:cNvPr>
          <p:cNvSpPr/>
          <p:nvPr/>
        </p:nvSpPr>
        <p:spPr>
          <a:xfrm>
            <a:off x="5124505" y="165461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50" name="Rectangle 49">
            <a:extLst>
              <a:ext uri="{FF2B5EF4-FFF2-40B4-BE49-F238E27FC236}">
                <a16:creationId xmlns:a16="http://schemas.microsoft.com/office/drawing/2014/main" id="{E7974C18-ADDD-B242-67B3-25AAC27F3A88}"/>
              </a:ext>
            </a:extLst>
          </p:cNvPr>
          <p:cNvSpPr/>
          <p:nvPr/>
        </p:nvSpPr>
        <p:spPr>
          <a:xfrm>
            <a:off x="6885822" y="1652777"/>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51" name="Rectangle 50">
            <a:extLst>
              <a:ext uri="{FF2B5EF4-FFF2-40B4-BE49-F238E27FC236}">
                <a16:creationId xmlns:a16="http://schemas.microsoft.com/office/drawing/2014/main" id="{9D22302A-E458-AEBB-4F71-448BC56B9E58}"/>
              </a:ext>
            </a:extLst>
          </p:cNvPr>
          <p:cNvSpPr/>
          <p:nvPr/>
        </p:nvSpPr>
        <p:spPr>
          <a:xfrm>
            <a:off x="8345061" y="1583659"/>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52" name="Rectangle 51">
            <a:extLst>
              <a:ext uri="{FF2B5EF4-FFF2-40B4-BE49-F238E27FC236}">
                <a16:creationId xmlns:a16="http://schemas.microsoft.com/office/drawing/2014/main" id="{E9BB4EC9-1E26-6581-1A66-415AE731C0DC}"/>
              </a:ext>
            </a:extLst>
          </p:cNvPr>
          <p:cNvSpPr/>
          <p:nvPr/>
        </p:nvSpPr>
        <p:spPr>
          <a:xfrm>
            <a:off x="4062831" y="1625416"/>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53" name="Rectangle 52">
            <a:extLst>
              <a:ext uri="{FF2B5EF4-FFF2-40B4-BE49-F238E27FC236}">
                <a16:creationId xmlns:a16="http://schemas.microsoft.com/office/drawing/2014/main" id="{2C255DBC-FF1E-7275-D1A9-B875948777BA}"/>
              </a:ext>
            </a:extLst>
          </p:cNvPr>
          <p:cNvSpPr/>
          <p:nvPr/>
        </p:nvSpPr>
        <p:spPr>
          <a:xfrm>
            <a:off x="1887062" y="238599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54" name="Rectangle 53">
            <a:extLst>
              <a:ext uri="{FF2B5EF4-FFF2-40B4-BE49-F238E27FC236}">
                <a16:creationId xmlns:a16="http://schemas.microsoft.com/office/drawing/2014/main" id="{34C9D748-30D4-9EDC-42A3-0EB6E93677CB}"/>
              </a:ext>
            </a:extLst>
          </p:cNvPr>
          <p:cNvSpPr/>
          <p:nvPr/>
        </p:nvSpPr>
        <p:spPr>
          <a:xfrm>
            <a:off x="3148628" y="1633732"/>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Tree>
    <p:extLst>
      <p:ext uri="{BB962C8B-B14F-4D97-AF65-F5344CB8AC3E}">
        <p14:creationId xmlns:p14="http://schemas.microsoft.com/office/powerpoint/2010/main" val="2915023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D4B4D53-9277-FD80-3073-FFD85F843713}"/>
                  </a:ext>
                </a:extLst>
              </p:cNvPr>
              <p:cNvSpPr/>
              <p:nvPr/>
            </p:nvSpPr>
            <p:spPr>
              <a:xfrm>
                <a:off x="-675943" y="2152676"/>
                <a:ext cx="439769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0D4B4D53-9277-FD80-3073-FFD85F843713}"/>
                  </a:ext>
                </a:extLst>
              </p:cNvPr>
              <p:cNvSpPr>
                <a:spLocks noRot="1" noChangeAspect="1" noMove="1" noResize="1" noEditPoints="1" noAdjustHandles="1" noChangeArrowheads="1" noChangeShapeType="1" noTextEdit="1"/>
              </p:cNvSpPr>
              <p:nvPr/>
            </p:nvSpPr>
            <p:spPr>
              <a:xfrm>
                <a:off x="-675943" y="2152676"/>
                <a:ext cx="4397693" cy="822726"/>
              </a:xfrm>
              <a:prstGeom prst="rect">
                <a:avLst/>
              </a:prstGeom>
              <a:blipFill>
                <a:blip r:embed="rId16"/>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D406014A-CE9F-4639-A05E-22488F3021E2}"/>
                  </a:ext>
                </a:extLst>
              </p:cNvPr>
              <p:cNvSpPr/>
              <p:nvPr/>
            </p:nvSpPr>
            <p:spPr>
              <a:xfrm>
                <a:off x="-990285" y="2936578"/>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43" name="Rectangle 42">
                <a:extLst>
                  <a:ext uri="{FF2B5EF4-FFF2-40B4-BE49-F238E27FC236}">
                    <a16:creationId xmlns:a16="http://schemas.microsoft.com/office/drawing/2014/main" id="{D406014A-CE9F-4639-A05E-22488F3021E2}"/>
                  </a:ext>
                </a:extLst>
              </p:cNvPr>
              <p:cNvSpPr>
                <a:spLocks noRot="1" noChangeAspect="1" noMove="1" noResize="1" noEditPoints="1" noAdjustHandles="1" noChangeArrowheads="1" noChangeShapeType="1" noTextEdit="1"/>
              </p:cNvSpPr>
              <p:nvPr/>
            </p:nvSpPr>
            <p:spPr>
              <a:xfrm>
                <a:off x="-990285" y="2936578"/>
                <a:ext cx="4861143" cy="822726"/>
              </a:xfrm>
              <a:prstGeom prst="rect">
                <a:avLst/>
              </a:prstGeom>
              <a:blipFill>
                <a:blip r:embed="rId17"/>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6DF8B9C-643D-EA41-61D4-B883BDEE1A5F}"/>
                  </a:ext>
                </a:extLst>
              </p:cNvPr>
              <p:cNvSpPr/>
              <p:nvPr/>
            </p:nvSpPr>
            <p:spPr>
              <a:xfrm>
                <a:off x="-466978" y="3805690"/>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44" name="Rectangle 43">
                <a:extLst>
                  <a:ext uri="{FF2B5EF4-FFF2-40B4-BE49-F238E27FC236}">
                    <a16:creationId xmlns:a16="http://schemas.microsoft.com/office/drawing/2014/main" id="{A6DF8B9C-643D-EA41-61D4-B883BDEE1A5F}"/>
                  </a:ext>
                </a:extLst>
              </p:cNvPr>
              <p:cNvSpPr>
                <a:spLocks noRot="1" noChangeAspect="1" noMove="1" noResize="1" noEditPoints="1" noAdjustHandles="1" noChangeArrowheads="1" noChangeShapeType="1" noTextEdit="1"/>
              </p:cNvSpPr>
              <p:nvPr/>
            </p:nvSpPr>
            <p:spPr>
              <a:xfrm>
                <a:off x="-466978" y="3805690"/>
                <a:ext cx="3081636" cy="822726"/>
              </a:xfrm>
              <a:prstGeom prst="rect">
                <a:avLst/>
              </a:prstGeom>
              <a:blipFill>
                <a:blip r:embed="rId18"/>
                <a:stretch>
                  <a:fillRect b="-6061"/>
                </a:stretch>
              </a:blipFill>
            </p:spPr>
            <p:txBody>
              <a:bodyPr/>
              <a:lstStyle/>
              <a:p>
                <a:r>
                  <a:rPr lang="en-US">
                    <a:noFill/>
                  </a:rPr>
                  <a:t> </a:t>
                </a:r>
              </a:p>
            </p:txBody>
          </p:sp>
        </mc:Fallback>
      </mc:AlternateContent>
      <p:sp>
        <p:nvSpPr>
          <p:cNvPr id="36" name="Title 1">
            <a:extLst>
              <a:ext uri="{FF2B5EF4-FFF2-40B4-BE49-F238E27FC236}">
                <a16:creationId xmlns:a16="http://schemas.microsoft.com/office/drawing/2014/main" id="{EA49EDE7-DD27-BC17-66A4-52C408D8DC78}"/>
              </a:ext>
            </a:extLst>
          </p:cNvPr>
          <p:cNvSpPr txBox="1">
            <a:spLocks/>
          </p:cNvSpPr>
          <p:nvPr/>
        </p:nvSpPr>
        <p:spPr>
          <a:xfrm>
            <a:off x="-198280" y="4820784"/>
            <a:ext cx="3588793" cy="82272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i="1" dirty="0">
                <a:latin typeface="+mn-lt"/>
              </a:rPr>
              <a:t>What does our new equation look like?</a:t>
            </a:r>
          </a:p>
        </p:txBody>
      </p:sp>
      <p:sp>
        <p:nvSpPr>
          <p:cNvPr id="38" name="Title 1">
            <a:extLst>
              <a:ext uri="{FF2B5EF4-FFF2-40B4-BE49-F238E27FC236}">
                <a16:creationId xmlns:a16="http://schemas.microsoft.com/office/drawing/2014/main" id="{6EE194AB-C478-744A-A79B-52BD3E9D1167}"/>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Incorporating Maternal Immunity</a:t>
            </a:r>
          </a:p>
        </p:txBody>
      </p:sp>
      <p:grpSp>
        <p:nvGrpSpPr>
          <p:cNvPr id="89" name="Group 88">
            <a:extLst>
              <a:ext uri="{FF2B5EF4-FFF2-40B4-BE49-F238E27FC236}">
                <a16:creationId xmlns:a16="http://schemas.microsoft.com/office/drawing/2014/main" id="{89C4D55F-65B4-3496-E79B-3BE816A197BB}"/>
              </a:ext>
            </a:extLst>
          </p:cNvPr>
          <p:cNvGrpSpPr/>
          <p:nvPr/>
        </p:nvGrpSpPr>
        <p:grpSpPr>
          <a:xfrm>
            <a:off x="3870858" y="1877594"/>
            <a:ext cx="7930879" cy="3102812"/>
            <a:chOff x="758604" y="1475383"/>
            <a:chExt cx="7930879" cy="3102812"/>
          </a:xfrm>
        </p:grpSpPr>
        <p:grpSp>
          <p:nvGrpSpPr>
            <p:cNvPr id="90" name="Group 89">
              <a:extLst>
                <a:ext uri="{FF2B5EF4-FFF2-40B4-BE49-F238E27FC236}">
                  <a16:creationId xmlns:a16="http://schemas.microsoft.com/office/drawing/2014/main" id="{417930C1-9436-9537-E024-4CB816B8A248}"/>
                </a:ext>
              </a:extLst>
            </p:cNvPr>
            <p:cNvGrpSpPr/>
            <p:nvPr/>
          </p:nvGrpSpPr>
          <p:grpSpPr>
            <a:xfrm>
              <a:off x="758604" y="1475383"/>
              <a:ext cx="7930879" cy="2260221"/>
              <a:chOff x="635057" y="797501"/>
              <a:chExt cx="7930879" cy="2260221"/>
            </a:xfrm>
          </p:grpSpPr>
          <p:grpSp>
            <p:nvGrpSpPr>
              <p:cNvPr id="104" name="Group 103">
                <a:extLst>
                  <a:ext uri="{FF2B5EF4-FFF2-40B4-BE49-F238E27FC236}">
                    <a16:creationId xmlns:a16="http://schemas.microsoft.com/office/drawing/2014/main" id="{ECEE0389-E977-1A93-BCDF-EBF2082186D0}"/>
                  </a:ext>
                </a:extLst>
              </p:cNvPr>
              <p:cNvGrpSpPr/>
              <p:nvPr/>
            </p:nvGrpSpPr>
            <p:grpSpPr>
              <a:xfrm>
                <a:off x="4545362" y="1525402"/>
                <a:ext cx="4020574" cy="1448257"/>
                <a:chOff x="3433421" y="1996212"/>
                <a:chExt cx="4020574" cy="1448257"/>
              </a:xfrm>
            </p:grpSpPr>
            <p:grpSp>
              <p:nvGrpSpPr>
                <p:cNvPr id="114" name="Group 113">
                  <a:extLst>
                    <a:ext uri="{FF2B5EF4-FFF2-40B4-BE49-F238E27FC236}">
                      <a16:creationId xmlns:a16="http://schemas.microsoft.com/office/drawing/2014/main" id="{CA32D487-F62C-FD27-6C68-25B9A739DEAC}"/>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117" name="Object 116">
                        <a:extLst>
                          <a:ext uri="{FF2B5EF4-FFF2-40B4-BE49-F238E27FC236}">
                            <a16:creationId xmlns:a16="http://schemas.microsoft.com/office/drawing/2014/main" id="{02691022-220E-5027-F697-D641565B0531}"/>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19" imgW="114300" imgH="165100" progId="Equation.3">
                              <p:embed/>
                            </p:oleObj>
                          </mc:Choice>
                          <mc:Fallback>
                            <p:oleObj name="Equation" r:id="rId19" imgW="114300" imgH="165100" progId="Equation.3">
                              <p:embed/>
                              <p:pic>
                                <p:nvPicPr>
                                  <p:cNvPr id="117" name="Object 116">
                                    <a:extLst>
                                      <a:ext uri="{FF2B5EF4-FFF2-40B4-BE49-F238E27FC236}">
                                        <a16:creationId xmlns:a16="http://schemas.microsoft.com/office/drawing/2014/main" id="{9A89A540-A3FF-EA72-FC78-94D6A72795F0}"/>
                                      </a:ext>
                                    </a:extLst>
                                  </p:cNvPr>
                                  <p:cNvPicPr/>
                                  <p:nvPr/>
                                </p:nvPicPr>
                                <p:blipFill>
                                  <a:blip r:embed="rId20"/>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7" imgW="114300" imgH="165100" progId="Equation.3">
                              <p:embed/>
                            </p:oleObj>
                          </mc:Choice>
                          <mc:Fallback>
                            <p:oleObj name="Equation" r:id="rId7"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118" name="Group 117">
                    <a:extLst>
                      <a:ext uri="{FF2B5EF4-FFF2-40B4-BE49-F238E27FC236}">
                        <a16:creationId xmlns:a16="http://schemas.microsoft.com/office/drawing/2014/main" id="{177FC27D-CF44-21CE-861F-E9B2E533C849}"/>
                      </a:ext>
                    </a:extLst>
                  </p:cNvPr>
                  <p:cNvGrpSpPr/>
                  <p:nvPr/>
                </p:nvGrpSpPr>
                <p:grpSpPr>
                  <a:xfrm>
                    <a:off x="3456377" y="2549616"/>
                    <a:ext cx="2267793" cy="621784"/>
                    <a:chOff x="4032088" y="2139665"/>
                    <a:chExt cx="2267793" cy="621784"/>
                  </a:xfrm>
                </p:grpSpPr>
                <p:sp>
                  <p:nvSpPr>
                    <p:cNvPr id="121" name="Rectangle 120">
                      <a:extLst>
                        <a:ext uri="{FF2B5EF4-FFF2-40B4-BE49-F238E27FC236}">
                          <a16:creationId xmlns:a16="http://schemas.microsoft.com/office/drawing/2014/main" id="{E3EEDC0C-D95A-2471-9B4C-A9BC154C7E13}"/>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122" name="Rectangle 121">
                      <a:extLst>
                        <a:ext uri="{FF2B5EF4-FFF2-40B4-BE49-F238E27FC236}">
                          <a16:creationId xmlns:a16="http://schemas.microsoft.com/office/drawing/2014/main" id="{CF705C8F-EDD0-342F-3579-95EA424758F9}"/>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119" name="Straight Arrow Connector 118">
                    <a:extLst>
                      <a:ext uri="{FF2B5EF4-FFF2-40B4-BE49-F238E27FC236}">
                        <a16:creationId xmlns:a16="http://schemas.microsoft.com/office/drawing/2014/main" id="{6042E3C6-17F4-0E9E-D19E-A94CC8F5547C}"/>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0" name="Straight Arrow Connector 119">
                    <a:extLst>
                      <a:ext uri="{FF2B5EF4-FFF2-40B4-BE49-F238E27FC236}">
                        <a16:creationId xmlns:a16="http://schemas.microsoft.com/office/drawing/2014/main" id="{BB133EC1-273A-92F3-8345-60C39C7DD087}"/>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5" name="Rectangle 114">
                  <a:extLst>
                    <a:ext uri="{FF2B5EF4-FFF2-40B4-BE49-F238E27FC236}">
                      <a16:creationId xmlns:a16="http://schemas.microsoft.com/office/drawing/2014/main" id="{0DBA4593-2C90-3521-C62B-9DE5B19BD74C}"/>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16" name="Rectangle 115">
                  <a:extLst>
                    <a:ext uri="{FF2B5EF4-FFF2-40B4-BE49-F238E27FC236}">
                      <a16:creationId xmlns:a16="http://schemas.microsoft.com/office/drawing/2014/main" id="{E2CDA70F-37ED-B8AC-5E0E-96F8FF0F5756}"/>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105" name="Curved Connector 104">
                <a:extLst>
                  <a:ext uri="{FF2B5EF4-FFF2-40B4-BE49-F238E27FC236}">
                    <a16:creationId xmlns:a16="http://schemas.microsoft.com/office/drawing/2014/main" id="{74CDAEAC-CFBC-20B5-1F93-9EB143598C0D}"/>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277849F-CB59-CBBF-F76D-A142FCB3C647}"/>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7" name="Straight Arrow Connector 106">
                <a:extLst>
                  <a:ext uri="{FF2B5EF4-FFF2-40B4-BE49-F238E27FC236}">
                    <a16:creationId xmlns:a16="http://schemas.microsoft.com/office/drawing/2014/main" id="{8C51FC4E-DCEF-2C49-909B-6564F1145039}"/>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8" name="Straight Arrow Connector 107">
                <a:extLst>
                  <a:ext uri="{FF2B5EF4-FFF2-40B4-BE49-F238E27FC236}">
                    <a16:creationId xmlns:a16="http://schemas.microsoft.com/office/drawing/2014/main" id="{E1D04677-6B54-7B54-150C-5FA4329B837B}"/>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9" name="Straight Arrow Connector 108">
                <a:extLst>
                  <a:ext uri="{FF2B5EF4-FFF2-40B4-BE49-F238E27FC236}">
                    <a16:creationId xmlns:a16="http://schemas.microsoft.com/office/drawing/2014/main" id="{1F1290CD-5860-F033-2DB2-095B65E54AE5}"/>
                  </a:ext>
                </a:extLst>
              </p:cNvPr>
              <p:cNvCxnSpPr/>
              <p:nvPr/>
            </p:nvCxnSpPr>
            <p:spPr>
              <a:xfrm>
                <a:off x="1183593" y="2326866"/>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10" name="Rectangle 109">
                <a:extLst>
                  <a:ext uri="{FF2B5EF4-FFF2-40B4-BE49-F238E27FC236}">
                    <a16:creationId xmlns:a16="http://schemas.microsoft.com/office/drawing/2014/main" id="{692A446D-5AA6-601B-C581-6DB1FCFA7B7B}"/>
                  </a:ext>
                </a:extLst>
              </p:cNvPr>
              <p:cNvSpPr/>
              <p:nvPr/>
            </p:nvSpPr>
            <p:spPr>
              <a:xfrm>
                <a:off x="635057" y="16752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11" name="Rectangle 110">
                <a:extLst>
                  <a:ext uri="{FF2B5EF4-FFF2-40B4-BE49-F238E27FC236}">
                    <a16:creationId xmlns:a16="http://schemas.microsoft.com/office/drawing/2014/main" id="{85A8D9A5-EB87-535C-23F4-EE83AB6B8A82}"/>
                  </a:ext>
                </a:extLst>
              </p:cNvPr>
              <p:cNvSpPr/>
              <p:nvPr/>
            </p:nvSpPr>
            <p:spPr>
              <a:xfrm>
                <a:off x="3916390" y="87775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12" name="Rectangle 111">
                <a:extLst>
                  <a:ext uri="{FF2B5EF4-FFF2-40B4-BE49-F238E27FC236}">
                    <a16:creationId xmlns:a16="http://schemas.microsoft.com/office/drawing/2014/main" id="{3711F9CB-A70A-7941-059C-70740F7B6BFC}"/>
                  </a:ext>
                </a:extLst>
              </p:cNvPr>
              <p:cNvSpPr/>
              <p:nvPr/>
            </p:nvSpPr>
            <p:spPr>
              <a:xfrm>
                <a:off x="5584478" y="87775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13" name="Rectangle 112">
                <a:extLst>
                  <a:ext uri="{FF2B5EF4-FFF2-40B4-BE49-F238E27FC236}">
                    <a16:creationId xmlns:a16="http://schemas.microsoft.com/office/drawing/2014/main" id="{5CC2F42B-6E12-0EC3-E486-219E7F61F937}"/>
                  </a:ext>
                </a:extLst>
              </p:cNvPr>
              <p:cNvSpPr/>
              <p:nvPr/>
            </p:nvSpPr>
            <p:spPr>
              <a:xfrm>
                <a:off x="7164207" y="79750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grpSp>
          <p:nvGrpSpPr>
            <p:cNvPr id="91" name="Group 90">
              <a:extLst>
                <a:ext uri="{FF2B5EF4-FFF2-40B4-BE49-F238E27FC236}">
                  <a16:creationId xmlns:a16="http://schemas.microsoft.com/office/drawing/2014/main" id="{1ECDDE99-B70B-DFAE-D559-414148533006}"/>
                </a:ext>
              </a:extLst>
            </p:cNvPr>
            <p:cNvGrpSpPr/>
            <p:nvPr/>
          </p:nvGrpSpPr>
          <p:grpSpPr>
            <a:xfrm>
              <a:off x="1832127" y="1630363"/>
              <a:ext cx="6664650" cy="2947832"/>
              <a:chOff x="1832127" y="1630363"/>
              <a:chExt cx="6664650" cy="2947832"/>
            </a:xfrm>
          </p:grpSpPr>
          <p:pic>
            <p:nvPicPr>
              <p:cNvPr id="92" name="Graphic 91" descr="Baby outline">
                <a:extLst>
                  <a:ext uri="{FF2B5EF4-FFF2-40B4-BE49-F238E27FC236}">
                    <a16:creationId xmlns:a16="http://schemas.microsoft.com/office/drawing/2014/main" id="{CDE6A595-12EF-3E0E-F135-1D85C7AEA11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158574" y="3731847"/>
                <a:ext cx="701654" cy="701654"/>
              </a:xfrm>
              <a:prstGeom prst="rect">
                <a:avLst/>
              </a:prstGeom>
            </p:spPr>
          </p:pic>
          <p:pic>
            <p:nvPicPr>
              <p:cNvPr id="93" name="Graphic 62" descr="Woman outline">
                <a:extLst>
                  <a:ext uri="{FF2B5EF4-FFF2-40B4-BE49-F238E27FC236}">
                    <a16:creationId xmlns:a16="http://schemas.microsoft.com/office/drawing/2014/main" id="{0268D128-C0BA-3D51-9126-7BF5264442B4}"/>
                  </a:ext>
                </a:extLst>
              </p:cNvPr>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94" name="Graphic 63" descr="Woman outline">
                <a:extLst>
                  <a:ext uri="{FF2B5EF4-FFF2-40B4-BE49-F238E27FC236}">
                    <a16:creationId xmlns:a16="http://schemas.microsoft.com/office/drawing/2014/main" id="{8646B4E3-4753-B413-58AE-4495FD910FF0}"/>
                  </a:ext>
                </a:extLst>
              </p:cNvPr>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95" name="Graphic 64" descr="Woman outline">
                <a:extLst>
                  <a:ext uri="{FF2B5EF4-FFF2-40B4-BE49-F238E27FC236}">
                    <a16:creationId xmlns:a16="http://schemas.microsoft.com/office/drawing/2014/main" id="{33CECAC6-1039-8AAF-9F9B-BD3973545EB2}"/>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pic>
            <p:nvPicPr>
              <p:cNvPr id="96" name="Picture 4" descr="Antibodies : Production, Structure, and Classes">
                <a:extLst>
                  <a:ext uri="{FF2B5EF4-FFF2-40B4-BE49-F238E27FC236}">
                    <a16:creationId xmlns:a16="http://schemas.microsoft.com/office/drawing/2014/main" id="{E13AFE86-E4B7-7F64-2944-FDDE81ED93D3}"/>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51D59207-D10F-9C70-501F-0F53965CAAD6}"/>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98" name="Rectangle 97">
                <a:extLst>
                  <a:ext uri="{FF2B5EF4-FFF2-40B4-BE49-F238E27FC236}">
                    <a16:creationId xmlns:a16="http://schemas.microsoft.com/office/drawing/2014/main" id="{06BAFC58-F32D-A39A-4B40-FD98FB5923AE}"/>
                  </a:ext>
                </a:extLst>
              </p:cNvPr>
              <p:cNvSpPr/>
              <p:nvPr/>
            </p:nvSpPr>
            <p:spPr>
              <a:xfrm>
                <a:off x="1832127" y="2419842"/>
                <a:ext cx="1177178" cy="1224180"/>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M</a:t>
                </a:r>
              </a:p>
              <a:p>
                <a:pPr algn="ctr"/>
                <a:r>
                  <a:rPr lang="en-US" sz="1600" dirty="0">
                    <a:cs typeface="Cambria Math"/>
                  </a:rPr>
                  <a:t>Maternally immune</a:t>
                </a:r>
                <a:endParaRPr lang="en-US" sz="1600" dirty="0">
                  <a:cs typeface="Times New Roman"/>
                </a:endParaRPr>
              </a:p>
            </p:txBody>
          </p:sp>
          <p:cxnSp>
            <p:nvCxnSpPr>
              <p:cNvPr id="99" name="Straight Arrow Connector 98">
                <a:extLst>
                  <a:ext uri="{FF2B5EF4-FFF2-40B4-BE49-F238E27FC236}">
                    <a16:creationId xmlns:a16="http://schemas.microsoft.com/office/drawing/2014/main" id="{A5FAB6EA-D35A-D223-DB2F-42578FE7F3A5}"/>
                  </a:ext>
                </a:extLst>
              </p:cNvPr>
              <p:cNvCxnSpPr/>
              <p:nvPr/>
            </p:nvCxnSpPr>
            <p:spPr>
              <a:xfrm>
                <a:off x="3077706" y="3017378"/>
                <a:ext cx="498424"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61E39F32-B89C-3D25-135C-83EEB21BF656}"/>
                  </a:ext>
                </a:extLst>
              </p:cNvPr>
              <p:cNvCxnSpPr/>
              <p:nvPr/>
            </p:nvCxnSpPr>
            <p:spPr>
              <a:xfrm flipV="1">
                <a:off x="2311133" y="190250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01" name="Rectangle 100">
                <a:extLst>
                  <a:ext uri="{FF2B5EF4-FFF2-40B4-BE49-F238E27FC236}">
                    <a16:creationId xmlns:a16="http://schemas.microsoft.com/office/drawing/2014/main" id="{93308A69-75A3-E40F-BDC5-09F82169F7B0}"/>
                  </a:ext>
                </a:extLst>
              </p:cNvPr>
              <p:cNvSpPr/>
              <p:nvPr/>
            </p:nvSpPr>
            <p:spPr>
              <a:xfrm>
                <a:off x="1905880" y="16303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mc:AlternateContent xmlns:mc="http://schemas.openxmlformats.org/markup-compatibility/2006" xmlns:a14="http://schemas.microsoft.com/office/drawing/2010/main">
            <mc:Choice Requires="a14">
              <p:sp>
                <p:nvSpPr>
                  <p:cNvPr id="102" name="Rectangle 101">
                    <a:extLst>
                      <a:ext uri="{FF2B5EF4-FFF2-40B4-BE49-F238E27FC236}">
                        <a16:creationId xmlns:a16="http://schemas.microsoft.com/office/drawing/2014/main" id="{9231B410-D259-63F5-1766-94C7AD034A6E}"/>
                      </a:ext>
                    </a:extLst>
                  </p:cNvPr>
                  <p:cNvSpPr/>
                  <p:nvPr/>
                </p:nvSpPr>
                <p:spPr>
                  <a:xfrm>
                    <a:off x="2758440" y="228829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𝜔</m:t>
                          </m:r>
                        </m:oMath>
                      </m:oMathPara>
                    </a14:m>
                    <a:endParaRPr lang="en-US" sz="2400" dirty="0">
                      <a:solidFill>
                        <a:schemeClr val="tx1"/>
                      </a:solidFill>
                      <a:cs typeface="Cambria Math"/>
                    </a:endParaRPr>
                  </a:p>
                </p:txBody>
              </p:sp>
            </mc:Choice>
            <mc:Fallback xmlns="">
              <p:sp>
                <p:nvSpPr>
                  <p:cNvPr id="34" name="Rectangle 33">
                    <a:extLst>
                      <a:ext uri="{FF2B5EF4-FFF2-40B4-BE49-F238E27FC236}">
                        <a16:creationId xmlns:a16="http://schemas.microsoft.com/office/drawing/2014/main" id="{282BD06F-045A-F9AA-189F-75AF71C670BE}"/>
                      </a:ext>
                    </a:extLst>
                  </p:cNvPr>
                  <p:cNvSpPr>
                    <a:spLocks noRot="1" noChangeAspect="1" noMove="1" noResize="1" noEditPoints="1" noAdjustHandles="1" noChangeArrowheads="1" noChangeShapeType="1" noTextEdit="1"/>
                  </p:cNvSpPr>
                  <p:nvPr/>
                </p:nvSpPr>
                <p:spPr>
                  <a:xfrm>
                    <a:off x="2758440" y="2288291"/>
                    <a:ext cx="1295753" cy="910126"/>
                  </a:xfrm>
                  <a:prstGeom prst="rect">
                    <a:avLst/>
                  </a:prstGeom>
                  <a:blipFill>
                    <a:blip r:embed="rId15"/>
                    <a:stretch>
                      <a:fillRect/>
                    </a:stretch>
                  </a:blipFill>
                  <a:ln>
                    <a:noFill/>
                  </a:ln>
                </p:spPr>
                <p:txBody>
                  <a:bodyPr/>
                  <a:lstStyle/>
                  <a:p>
                    <a:r>
                      <a:rPr lang="en-US">
                        <a:noFill/>
                      </a:rPr>
                      <a:t> </a:t>
                    </a:r>
                  </a:p>
                </p:txBody>
              </p:sp>
            </mc:Fallback>
          </mc:AlternateContent>
          <p:pic>
            <p:nvPicPr>
              <p:cNvPr id="103" name="Picture 4" descr="Antibodies : Production, Structure, and Classes">
                <a:extLst>
                  <a:ext uri="{FF2B5EF4-FFF2-40B4-BE49-F238E27FC236}">
                    <a16:creationId xmlns:a16="http://schemas.microsoft.com/office/drawing/2014/main" id="{65291984-B749-C0DC-53B3-8E9390F73C3B}"/>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4330" r="12941"/>
              <a:stretch/>
            </p:blipFill>
            <p:spPr bwMode="auto">
              <a:xfrm>
                <a:off x="2365343" y="3989470"/>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grpSp>
      </p:grpSp>
      <p:cxnSp>
        <p:nvCxnSpPr>
          <p:cNvPr id="123" name="Straight Arrow Connector 122">
            <a:extLst>
              <a:ext uri="{FF2B5EF4-FFF2-40B4-BE49-F238E27FC236}">
                <a16:creationId xmlns:a16="http://schemas.microsoft.com/office/drawing/2014/main" id="{7DD06382-EA1A-C5E7-A5C6-EF5C9968989D}"/>
              </a:ext>
            </a:extLst>
          </p:cNvPr>
          <p:cNvCxnSpPr>
            <a:cxnSpLocks/>
          </p:cNvCxnSpPr>
          <p:nvPr/>
        </p:nvCxnSpPr>
        <p:spPr>
          <a:xfrm>
            <a:off x="7073593" y="2247288"/>
            <a:ext cx="13537" cy="57306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24" name="Rectangle 123">
            <a:extLst>
              <a:ext uri="{FF2B5EF4-FFF2-40B4-BE49-F238E27FC236}">
                <a16:creationId xmlns:a16="http://schemas.microsoft.com/office/drawing/2014/main" id="{48E77AB6-60A2-3827-ECFD-FA53BC8793A0}"/>
              </a:ext>
            </a:extLst>
          </p:cNvPr>
          <p:cNvSpPr/>
          <p:nvPr/>
        </p:nvSpPr>
        <p:spPr>
          <a:xfrm>
            <a:off x="6216886" y="2087397"/>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25" name="Rectangle 124">
            <a:extLst>
              <a:ext uri="{FF2B5EF4-FFF2-40B4-BE49-F238E27FC236}">
                <a16:creationId xmlns:a16="http://schemas.microsoft.com/office/drawing/2014/main" id="{23F34054-42AD-5891-DFC7-C4C65527F563}"/>
              </a:ext>
            </a:extLst>
          </p:cNvPr>
          <p:cNvSpPr/>
          <p:nvPr/>
        </p:nvSpPr>
        <p:spPr>
          <a:xfrm>
            <a:off x="7681670" y="2233344"/>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126" name="Rectangle 125">
            <a:extLst>
              <a:ext uri="{FF2B5EF4-FFF2-40B4-BE49-F238E27FC236}">
                <a16:creationId xmlns:a16="http://schemas.microsoft.com/office/drawing/2014/main" id="{45C6FA4C-883D-0081-9A86-87100DA8F4E8}"/>
              </a:ext>
            </a:extLst>
          </p:cNvPr>
          <p:cNvSpPr/>
          <p:nvPr/>
        </p:nvSpPr>
        <p:spPr>
          <a:xfrm>
            <a:off x="9076916" y="215794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127" name="Rectangle 126">
            <a:extLst>
              <a:ext uri="{FF2B5EF4-FFF2-40B4-BE49-F238E27FC236}">
                <a16:creationId xmlns:a16="http://schemas.microsoft.com/office/drawing/2014/main" id="{B851FFFB-8AFB-2825-A635-A9842EFB16B9}"/>
              </a:ext>
            </a:extLst>
          </p:cNvPr>
          <p:cNvSpPr/>
          <p:nvPr/>
        </p:nvSpPr>
        <p:spPr>
          <a:xfrm>
            <a:off x="7201591" y="173210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28" name="Rectangle 127">
            <a:extLst>
              <a:ext uri="{FF2B5EF4-FFF2-40B4-BE49-F238E27FC236}">
                <a16:creationId xmlns:a16="http://schemas.microsoft.com/office/drawing/2014/main" id="{244A7DE2-AD76-F607-DBF9-31FEDF88A040}"/>
              </a:ext>
            </a:extLst>
          </p:cNvPr>
          <p:cNvSpPr/>
          <p:nvPr/>
        </p:nvSpPr>
        <p:spPr>
          <a:xfrm>
            <a:off x="8962908" y="1730267"/>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29" name="Rectangle 128">
            <a:extLst>
              <a:ext uri="{FF2B5EF4-FFF2-40B4-BE49-F238E27FC236}">
                <a16:creationId xmlns:a16="http://schemas.microsoft.com/office/drawing/2014/main" id="{EEDDAE60-C0C8-F966-835E-1BC3137B7129}"/>
              </a:ext>
            </a:extLst>
          </p:cNvPr>
          <p:cNvSpPr/>
          <p:nvPr/>
        </p:nvSpPr>
        <p:spPr>
          <a:xfrm>
            <a:off x="10422147" y="1661149"/>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30" name="Rectangle 129">
            <a:extLst>
              <a:ext uri="{FF2B5EF4-FFF2-40B4-BE49-F238E27FC236}">
                <a16:creationId xmlns:a16="http://schemas.microsoft.com/office/drawing/2014/main" id="{45448483-2C07-5BDA-4524-42AE0E1E8F7A}"/>
              </a:ext>
            </a:extLst>
          </p:cNvPr>
          <p:cNvSpPr/>
          <p:nvPr/>
        </p:nvSpPr>
        <p:spPr>
          <a:xfrm>
            <a:off x="6139917" y="1702906"/>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131" name="Rectangle 130">
            <a:extLst>
              <a:ext uri="{FF2B5EF4-FFF2-40B4-BE49-F238E27FC236}">
                <a16:creationId xmlns:a16="http://schemas.microsoft.com/office/drawing/2014/main" id="{5F219A1C-3D68-21FA-E804-29400F3AB9AC}"/>
              </a:ext>
            </a:extLst>
          </p:cNvPr>
          <p:cNvSpPr/>
          <p:nvPr/>
        </p:nvSpPr>
        <p:spPr>
          <a:xfrm>
            <a:off x="3964148" y="246348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132" name="Rectangle 131">
            <a:extLst>
              <a:ext uri="{FF2B5EF4-FFF2-40B4-BE49-F238E27FC236}">
                <a16:creationId xmlns:a16="http://schemas.microsoft.com/office/drawing/2014/main" id="{D14F3077-890A-E388-478B-9EC996839202}"/>
              </a:ext>
            </a:extLst>
          </p:cNvPr>
          <p:cNvSpPr/>
          <p:nvPr/>
        </p:nvSpPr>
        <p:spPr>
          <a:xfrm>
            <a:off x="5225714" y="1711222"/>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Tree>
    <p:extLst>
      <p:ext uri="{BB962C8B-B14F-4D97-AF65-F5344CB8AC3E}">
        <p14:creationId xmlns:p14="http://schemas.microsoft.com/office/powerpoint/2010/main" val="1514293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D4B4D53-9277-FD80-3073-FFD85F843713}"/>
                  </a:ext>
                </a:extLst>
              </p:cNvPr>
              <p:cNvSpPr/>
              <p:nvPr/>
            </p:nvSpPr>
            <p:spPr>
              <a:xfrm>
                <a:off x="-220700" y="2186165"/>
                <a:ext cx="439769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a:latin typeface="Cambria Math" panose="02040503050406030204" pitchFamily="18" charset="0"/>
                          <a:ea typeface="Cambria Math" panose="02040503050406030204" pitchFamily="18" charset="0"/>
                          <a:sym typeface="Symbol" pitchFamily="2" charset="2"/>
                        </a:rPr>
                        <m:t>𝜔</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𝑴</m:t>
                      </m:r>
                      <m:r>
                        <a:rPr lang="en-US" sz="2500" b="0"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0D4B4D53-9277-FD80-3073-FFD85F843713}"/>
                  </a:ext>
                </a:extLst>
              </p:cNvPr>
              <p:cNvSpPr>
                <a:spLocks noRot="1" noChangeAspect="1" noMove="1" noResize="1" noEditPoints="1" noAdjustHandles="1" noChangeArrowheads="1" noChangeShapeType="1" noTextEdit="1"/>
              </p:cNvSpPr>
              <p:nvPr/>
            </p:nvSpPr>
            <p:spPr>
              <a:xfrm>
                <a:off x="-220700" y="2186165"/>
                <a:ext cx="4397693" cy="822726"/>
              </a:xfrm>
              <a:prstGeom prst="rect">
                <a:avLst/>
              </a:prstGeom>
              <a:blipFill>
                <a:blip r:embed="rId16"/>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D406014A-CE9F-4639-A05E-22488F3021E2}"/>
                  </a:ext>
                </a:extLst>
              </p:cNvPr>
              <p:cNvSpPr/>
              <p:nvPr/>
            </p:nvSpPr>
            <p:spPr>
              <a:xfrm>
                <a:off x="-990285" y="2936578"/>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43" name="Rectangle 42">
                <a:extLst>
                  <a:ext uri="{FF2B5EF4-FFF2-40B4-BE49-F238E27FC236}">
                    <a16:creationId xmlns:a16="http://schemas.microsoft.com/office/drawing/2014/main" id="{D406014A-CE9F-4639-A05E-22488F3021E2}"/>
                  </a:ext>
                </a:extLst>
              </p:cNvPr>
              <p:cNvSpPr>
                <a:spLocks noRot="1" noChangeAspect="1" noMove="1" noResize="1" noEditPoints="1" noAdjustHandles="1" noChangeArrowheads="1" noChangeShapeType="1" noTextEdit="1"/>
              </p:cNvSpPr>
              <p:nvPr/>
            </p:nvSpPr>
            <p:spPr>
              <a:xfrm>
                <a:off x="-990285" y="2936578"/>
                <a:ext cx="4861143" cy="822726"/>
              </a:xfrm>
              <a:prstGeom prst="rect">
                <a:avLst/>
              </a:prstGeom>
              <a:blipFill>
                <a:blip r:embed="rId17"/>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6DF8B9C-643D-EA41-61D4-B883BDEE1A5F}"/>
                  </a:ext>
                </a:extLst>
              </p:cNvPr>
              <p:cNvSpPr/>
              <p:nvPr/>
            </p:nvSpPr>
            <p:spPr>
              <a:xfrm>
                <a:off x="-466978" y="3805690"/>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44" name="Rectangle 43">
                <a:extLst>
                  <a:ext uri="{FF2B5EF4-FFF2-40B4-BE49-F238E27FC236}">
                    <a16:creationId xmlns:a16="http://schemas.microsoft.com/office/drawing/2014/main" id="{A6DF8B9C-643D-EA41-61D4-B883BDEE1A5F}"/>
                  </a:ext>
                </a:extLst>
              </p:cNvPr>
              <p:cNvSpPr>
                <a:spLocks noRot="1" noChangeAspect="1" noMove="1" noResize="1" noEditPoints="1" noAdjustHandles="1" noChangeArrowheads="1" noChangeShapeType="1" noTextEdit="1"/>
              </p:cNvSpPr>
              <p:nvPr/>
            </p:nvSpPr>
            <p:spPr>
              <a:xfrm>
                <a:off x="-466978" y="3805690"/>
                <a:ext cx="3081636" cy="822726"/>
              </a:xfrm>
              <a:prstGeom prst="rect">
                <a:avLst/>
              </a:prstGeom>
              <a:blipFill>
                <a:blip r:embed="rId18"/>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21EBC56-8091-DE09-AED4-06EEA15D7E8E}"/>
                  </a:ext>
                </a:extLst>
              </p:cNvPr>
              <p:cNvSpPr/>
              <p:nvPr/>
            </p:nvSpPr>
            <p:spPr>
              <a:xfrm>
                <a:off x="-183894" y="1308390"/>
                <a:ext cx="439769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𝑴</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a:latin typeface="Cambria Math" panose="02040503050406030204" pitchFamily="18" charset="0"/>
                          <a:ea typeface="Cambria Math" panose="02040503050406030204" pitchFamily="18" charset="0"/>
                          <a:sym typeface="Symbol" pitchFamily="2" charset="2"/>
                        </a:rPr>
                        <m:t>(</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2500" i="1" dirty="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 −</m:t>
                      </m:r>
                      <m:r>
                        <a:rPr lang="en-US" sz="2500" b="0" i="1" dirty="0" smtClean="0">
                          <a:latin typeface="Cambria Math" panose="02040503050406030204" pitchFamily="18" charset="0"/>
                          <a:ea typeface="Cambria Math" panose="02040503050406030204" pitchFamily="18" charset="0"/>
                          <a:sym typeface="Symbol" pitchFamily="2" charset="2"/>
                        </a:rPr>
                        <m:t>𝜔</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𝑴</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𝑴</m:t>
                      </m:r>
                    </m:oMath>
                  </m:oMathPara>
                </a14:m>
                <a:endParaRPr lang="en-US" sz="2500" b="1" i="1" dirty="0">
                  <a:ea typeface="Lucida Grande"/>
                  <a:cs typeface="Times New Roman"/>
                </a:endParaRPr>
              </a:p>
            </p:txBody>
          </p:sp>
        </mc:Choice>
        <mc:Fallback xmlns="">
          <p:sp>
            <p:nvSpPr>
              <p:cNvPr id="45" name="Rectangle 44">
                <a:extLst>
                  <a:ext uri="{FF2B5EF4-FFF2-40B4-BE49-F238E27FC236}">
                    <a16:creationId xmlns:a16="http://schemas.microsoft.com/office/drawing/2014/main" id="{821EBC56-8091-DE09-AED4-06EEA15D7E8E}"/>
                  </a:ext>
                </a:extLst>
              </p:cNvPr>
              <p:cNvSpPr>
                <a:spLocks noRot="1" noChangeAspect="1" noMove="1" noResize="1" noEditPoints="1" noAdjustHandles="1" noChangeArrowheads="1" noChangeShapeType="1" noTextEdit="1"/>
              </p:cNvSpPr>
              <p:nvPr/>
            </p:nvSpPr>
            <p:spPr>
              <a:xfrm>
                <a:off x="-183894" y="1308390"/>
                <a:ext cx="4397693" cy="822726"/>
              </a:xfrm>
              <a:prstGeom prst="rect">
                <a:avLst/>
              </a:prstGeom>
              <a:blipFill>
                <a:blip r:embed="rId19"/>
                <a:stretch>
                  <a:fillRect b="-7692"/>
                </a:stretch>
              </a:blipFill>
            </p:spPr>
            <p:txBody>
              <a:bodyPr/>
              <a:lstStyle/>
              <a:p>
                <a:r>
                  <a:rPr lang="en-US">
                    <a:noFill/>
                  </a:rPr>
                  <a:t> </a:t>
                </a:r>
              </a:p>
            </p:txBody>
          </p:sp>
        </mc:Fallback>
      </mc:AlternateContent>
      <p:sp>
        <p:nvSpPr>
          <p:cNvPr id="36" name="Title 1">
            <a:extLst>
              <a:ext uri="{FF2B5EF4-FFF2-40B4-BE49-F238E27FC236}">
                <a16:creationId xmlns:a16="http://schemas.microsoft.com/office/drawing/2014/main" id="{433B2014-F327-1EF2-AA96-40533CDB44B4}"/>
              </a:ext>
            </a:extLst>
          </p:cNvPr>
          <p:cNvSpPr txBox="1">
            <a:spLocks/>
          </p:cNvSpPr>
          <p:nvPr/>
        </p:nvSpPr>
        <p:spPr>
          <a:xfrm>
            <a:off x="1143000" y="0"/>
            <a:ext cx="9906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Incorporating Maternal Immunity</a:t>
            </a:r>
          </a:p>
        </p:txBody>
      </p:sp>
      <p:grpSp>
        <p:nvGrpSpPr>
          <p:cNvPr id="89" name="Group 88">
            <a:extLst>
              <a:ext uri="{FF2B5EF4-FFF2-40B4-BE49-F238E27FC236}">
                <a16:creationId xmlns:a16="http://schemas.microsoft.com/office/drawing/2014/main" id="{B54B7328-37EE-519D-7715-D9173034E399}"/>
              </a:ext>
            </a:extLst>
          </p:cNvPr>
          <p:cNvGrpSpPr/>
          <p:nvPr/>
        </p:nvGrpSpPr>
        <p:grpSpPr>
          <a:xfrm>
            <a:off x="3870858" y="1877594"/>
            <a:ext cx="7930879" cy="3102812"/>
            <a:chOff x="758604" y="1475383"/>
            <a:chExt cx="7930879" cy="3102812"/>
          </a:xfrm>
        </p:grpSpPr>
        <p:grpSp>
          <p:nvGrpSpPr>
            <p:cNvPr id="90" name="Group 89">
              <a:extLst>
                <a:ext uri="{FF2B5EF4-FFF2-40B4-BE49-F238E27FC236}">
                  <a16:creationId xmlns:a16="http://schemas.microsoft.com/office/drawing/2014/main" id="{5243B7DD-CF14-ED35-50FA-3D7DBD7398F6}"/>
                </a:ext>
              </a:extLst>
            </p:cNvPr>
            <p:cNvGrpSpPr/>
            <p:nvPr/>
          </p:nvGrpSpPr>
          <p:grpSpPr>
            <a:xfrm>
              <a:off x="758604" y="1475383"/>
              <a:ext cx="7930879" cy="2260221"/>
              <a:chOff x="635057" y="797501"/>
              <a:chExt cx="7930879" cy="2260221"/>
            </a:xfrm>
          </p:grpSpPr>
          <p:grpSp>
            <p:nvGrpSpPr>
              <p:cNvPr id="104" name="Group 103">
                <a:extLst>
                  <a:ext uri="{FF2B5EF4-FFF2-40B4-BE49-F238E27FC236}">
                    <a16:creationId xmlns:a16="http://schemas.microsoft.com/office/drawing/2014/main" id="{EE5043D3-DB7C-D4B6-8E1B-3B962A12EA23}"/>
                  </a:ext>
                </a:extLst>
              </p:cNvPr>
              <p:cNvGrpSpPr/>
              <p:nvPr/>
            </p:nvGrpSpPr>
            <p:grpSpPr>
              <a:xfrm>
                <a:off x="4545362" y="1525402"/>
                <a:ext cx="4020574" cy="1448257"/>
                <a:chOff x="3433421" y="1996212"/>
                <a:chExt cx="4020574" cy="1448257"/>
              </a:xfrm>
            </p:grpSpPr>
            <p:grpSp>
              <p:nvGrpSpPr>
                <p:cNvPr id="114" name="Group 113">
                  <a:extLst>
                    <a:ext uri="{FF2B5EF4-FFF2-40B4-BE49-F238E27FC236}">
                      <a16:creationId xmlns:a16="http://schemas.microsoft.com/office/drawing/2014/main" id="{12F6C7C0-C10C-467E-60B5-255222479AE9}"/>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117" name="Object 116">
                        <a:extLst>
                          <a:ext uri="{FF2B5EF4-FFF2-40B4-BE49-F238E27FC236}">
                            <a16:creationId xmlns:a16="http://schemas.microsoft.com/office/drawing/2014/main" id="{9A89A540-A3FF-EA72-FC78-94D6A72795F0}"/>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20" imgW="114300" imgH="165100" progId="Equation.3">
                              <p:embed/>
                            </p:oleObj>
                          </mc:Choice>
                          <mc:Fallback>
                            <p:oleObj name="Equation" r:id="rId20" imgW="114300" imgH="165100" progId="Equation.3">
                              <p:embed/>
                              <p:pic>
                                <p:nvPicPr>
                                  <p:cNvPr id="73" name="Object 72">
                                    <a:extLst>
                                      <a:ext uri="{FF2B5EF4-FFF2-40B4-BE49-F238E27FC236}">
                                        <a16:creationId xmlns:a16="http://schemas.microsoft.com/office/drawing/2014/main" id="{7D2A82F9-191D-41BE-C55C-9D7FF12C297F}"/>
                                      </a:ext>
                                    </a:extLst>
                                  </p:cNvPr>
                                  <p:cNvPicPr/>
                                  <p:nvPr/>
                                </p:nvPicPr>
                                <p:blipFill>
                                  <a:blip r:embed="rId21"/>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3" name="Object 22">
                        <a:extLst>
                          <a:ext uri="{FF2B5EF4-FFF2-40B4-BE49-F238E27FC236}">
                            <a16:creationId xmlns:a16="http://schemas.microsoft.com/office/drawing/2014/main" id="{0A1A4748-1449-8CA5-D774-D1A20CA6B7E2}"/>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7" imgW="114300" imgH="165100" progId="Equation.3">
                              <p:embed/>
                            </p:oleObj>
                          </mc:Choice>
                          <mc:Fallback>
                            <p:oleObj name="Equation" r:id="rId7"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118" name="Group 117">
                    <a:extLst>
                      <a:ext uri="{FF2B5EF4-FFF2-40B4-BE49-F238E27FC236}">
                        <a16:creationId xmlns:a16="http://schemas.microsoft.com/office/drawing/2014/main" id="{3097F8CD-26FE-44C0-2BEA-7CAB3E798355}"/>
                      </a:ext>
                    </a:extLst>
                  </p:cNvPr>
                  <p:cNvGrpSpPr/>
                  <p:nvPr/>
                </p:nvGrpSpPr>
                <p:grpSpPr>
                  <a:xfrm>
                    <a:off x="3456377" y="2549616"/>
                    <a:ext cx="2267793" cy="621784"/>
                    <a:chOff x="4032088" y="2139665"/>
                    <a:chExt cx="2267793" cy="621784"/>
                  </a:xfrm>
                </p:grpSpPr>
                <p:sp>
                  <p:nvSpPr>
                    <p:cNvPr id="121" name="Rectangle 120">
                      <a:extLst>
                        <a:ext uri="{FF2B5EF4-FFF2-40B4-BE49-F238E27FC236}">
                          <a16:creationId xmlns:a16="http://schemas.microsoft.com/office/drawing/2014/main" id="{5BEBC7FD-48EE-4D2A-E077-F0A7660EB4D6}"/>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122" name="Rectangle 121">
                      <a:extLst>
                        <a:ext uri="{FF2B5EF4-FFF2-40B4-BE49-F238E27FC236}">
                          <a16:creationId xmlns:a16="http://schemas.microsoft.com/office/drawing/2014/main" id="{61DA9E95-FB43-E67B-DC9F-D84D9EF115DC}"/>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119" name="Straight Arrow Connector 118">
                    <a:extLst>
                      <a:ext uri="{FF2B5EF4-FFF2-40B4-BE49-F238E27FC236}">
                        <a16:creationId xmlns:a16="http://schemas.microsoft.com/office/drawing/2014/main" id="{6EAC59F0-6605-34C1-ECF5-77B1A5B95E69}"/>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0" name="Straight Arrow Connector 119">
                    <a:extLst>
                      <a:ext uri="{FF2B5EF4-FFF2-40B4-BE49-F238E27FC236}">
                        <a16:creationId xmlns:a16="http://schemas.microsoft.com/office/drawing/2014/main" id="{B6EFDCB5-B806-F71B-2C05-75A24DCE46DC}"/>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5" name="Rectangle 114">
                  <a:extLst>
                    <a:ext uri="{FF2B5EF4-FFF2-40B4-BE49-F238E27FC236}">
                      <a16:creationId xmlns:a16="http://schemas.microsoft.com/office/drawing/2014/main" id="{17644E26-CCE9-4250-A9DE-887DAD86ECC0}"/>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16" name="Rectangle 115">
                  <a:extLst>
                    <a:ext uri="{FF2B5EF4-FFF2-40B4-BE49-F238E27FC236}">
                      <a16:creationId xmlns:a16="http://schemas.microsoft.com/office/drawing/2014/main" id="{38B31F69-6620-9575-48E5-EE9DF483DCBA}"/>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105" name="Curved Connector 104">
                <a:extLst>
                  <a:ext uri="{FF2B5EF4-FFF2-40B4-BE49-F238E27FC236}">
                    <a16:creationId xmlns:a16="http://schemas.microsoft.com/office/drawing/2014/main" id="{9983C119-8300-11BE-9FDA-DF08262FB919}"/>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B4DA6B1-925D-6431-43AA-31CE556C8991}"/>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7" name="Straight Arrow Connector 106">
                <a:extLst>
                  <a:ext uri="{FF2B5EF4-FFF2-40B4-BE49-F238E27FC236}">
                    <a16:creationId xmlns:a16="http://schemas.microsoft.com/office/drawing/2014/main" id="{CDC0C926-61B5-8254-7006-7FF62DABF830}"/>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8" name="Straight Arrow Connector 107">
                <a:extLst>
                  <a:ext uri="{FF2B5EF4-FFF2-40B4-BE49-F238E27FC236}">
                    <a16:creationId xmlns:a16="http://schemas.microsoft.com/office/drawing/2014/main" id="{6E01FD64-762C-6AA0-BFE7-22DEE7157C9A}"/>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9" name="Straight Arrow Connector 108">
                <a:extLst>
                  <a:ext uri="{FF2B5EF4-FFF2-40B4-BE49-F238E27FC236}">
                    <a16:creationId xmlns:a16="http://schemas.microsoft.com/office/drawing/2014/main" id="{195B5B01-B739-8C73-5EFD-D87CED423A97}"/>
                  </a:ext>
                </a:extLst>
              </p:cNvPr>
              <p:cNvCxnSpPr/>
              <p:nvPr/>
            </p:nvCxnSpPr>
            <p:spPr>
              <a:xfrm>
                <a:off x="1183593" y="2326866"/>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10" name="Rectangle 109">
                <a:extLst>
                  <a:ext uri="{FF2B5EF4-FFF2-40B4-BE49-F238E27FC236}">
                    <a16:creationId xmlns:a16="http://schemas.microsoft.com/office/drawing/2014/main" id="{383E8733-F6CA-B452-110B-9EBF153254AC}"/>
                  </a:ext>
                </a:extLst>
              </p:cNvPr>
              <p:cNvSpPr/>
              <p:nvPr/>
            </p:nvSpPr>
            <p:spPr>
              <a:xfrm>
                <a:off x="635057" y="16752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11" name="Rectangle 110">
                <a:extLst>
                  <a:ext uri="{FF2B5EF4-FFF2-40B4-BE49-F238E27FC236}">
                    <a16:creationId xmlns:a16="http://schemas.microsoft.com/office/drawing/2014/main" id="{D05B6B45-1482-7764-ED71-24D7196D2DF5}"/>
                  </a:ext>
                </a:extLst>
              </p:cNvPr>
              <p:cNvSpPr/>
              <p:nvPr/>
            </p:nvSpPr>
            <p:spPr>
              <a:xfrm>
                <a:off x="3916390" y="87775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12" name="Rectangle 111">
                <a:extLst>
                  <a:ext uri="{FF2B5EF4-FFF2-40B4-BE49-F238E27FC236}">
                    <a16:creationId xmlns:a16="http://schemas.microsoft.com/office/drawing/2014/main" id="{C5CBDD02-3B7F-ABF1-1FE6-D3097E2B9787}"/>
                  </a:ext>
                </a:extLst>
              </p:cNvPr>
              <p:cNvSpPr/>
              <p:nvPr/>
            </p:nvSpPr>
            <p:spPr>
              <a:xfrm>
                <a:off x="5584478" y="87775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13" name="Rectangle 112">
                <a:extLst>
                  <a:ext uri="{FF2B5EF4-FFF2-40B4-BE49-F238E27FC236}">
                    <a16:creationId xmlns:a16="http://schemas.microsoft.com/office/drawing/2014/main" id="{1B1EE9CB-5434-ED9B-737C-93361B1294C7}"/>
                  </a:ext>
                </a:extLst>
              </p:cNvPr>
              <p:cNvSpPr/>
              <p:nvPr/>
            </p:nvSpPr>
            <p:spPr>
              <a:xfrm>
                <a:off x="7164207" y="79750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grpSp>
          <p:nvGrpSpPr>
            <p:cNvPr id="91" name="Group 90">
              <a:extLst>
                <a:ext uri="{FF2B5EF4-FFF2-40B4-BE49-F238E27FC236}">
                  <a16:creationId xmlns:a16="http://schemas.microsoft.com/office/drawing/2014/main" id="{1B4C4FFE-6353-536E-5375-3F7D631DEDD1}"/>
                </a:ext>
              </a:extLst>
            </p:cNvPr>
            <p:cNvGrpSpPr/>
            <p:nvPr/>
          </p:nvGrpSpPr>
          <p:grpSpPr>
            <a:xfrm>
              <a:off x="1832127" y="1630363"/>
              <a:ext cx="6664650" cy="2947832"/>
              <a:chOff x="1832127" y="1630363"/>
              <a:chExt cx="6664650" cy="2947832"/>
            </a:xfrm>
          </p:grpSpPr>
          <p:pic>
            <p:nvPicPr>
              <p:cNvPr id="92" name="Graphic 91" descr="Baby outline">
                <a:extLst>
                  <a:ext uri="{FF2B5EF4-FFF2-40B4-BE49-F238E27FC236}">
                    <a16:creationId xmlns:a16="http://schemas.microsoft.com/office/drawing/2014/main" id="{E136A9F6-649E-9EE8-01B0-11627B3C1E7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158574" y="3731847"/>
                <a:ext cx="701654" cy="701654"/>
              </a:xfrm>
              <a:prstGeom prst="rect">
                <a:avLst/>
              </a:prstGeom>
            </p:spPr>
          </p:pic>
          <p:pic>
            <p:nvPicPr>
              <p:cNvPr id="93" name="Graphic 62" descr="Woman outline">
                <a:extLst>
                  <a:ext uri="{FF2B5EF4-FFF2-40B4-BE49-F238E27FC236}">
                    <a16:creationId xmlns:a16="http://schemas.microsoft.com/office/drawing/2014/main" id="{FEC335EC-C69D-D359-41D3-B2901DACDE20}"/>
                  </a:ext>
                </a:extLst>
              </p:cNvPr>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4000506" y="3822166"/>
                <a:ext cx="701653" cy="701653"/>
              </a:xfrm>
              <a:prstGeom prst="rect">
                <a:avLst/>
              </a:prstGeom>
            </p:spPr>
          </p:pic>
          <p:pic>
            <p:nvPicPr>
              <p:cNvPr id="94" name="Graphic 63" descr="Woman outline">
                <a:extLst>
                  <a:ext uri="{FF2B5EF4-FFF2-40B4-BE49-F238E27FC236}">
                    <a16:creationId xmlns:a16="http://schemas.microsoft.com/office/drawing/2014/main" id="{C2E768A7-B549-151A-895E-CFA74593081A}"/>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5934270" y="3876542"/>
                <a:ext cx="701653" cy="701653"/>
              </a:xfrm>
              <a:prstGeom prst="rect">
                <a:avLst/>
              </a:prstGeom>
            </p:spPr>
          </p:pic>
          <p:pic>
            <p:nvPicPr>
              <p:cNvPr id="95" name="Graphic 64" descr="Woman outline">
                <a:extLst>
                  <a:ext uri="{FF2B5EF4-FFF2-40B4-BE49-F238E27FC236}">
                    <a16:creationId xmlns:a16="http://schemas.microsoft.com/office/drawing/2014/main" id="{627C789D-475F-B9E0-8FB8-B401299410F5}"/>
                  </a:ext>
                </a:extLst>
              </p:cNvPr>
              <p:cNvPicPr>
                <a:picLocks noChangeAspect="1"/>
              </p:cNvPicPr>
              <p:nvPr/>
            </p:nvPicPr>
            <p:blipFill>
              <a:blip r:embed="rId26" cstate="hqprint">
                <a:extLst>
                  <a:ext uri="{28A0092B-C50C-407E-A947-70E740481C1C}">
                    <a14:useLocalDpi xmlns:a14="http://schemas.microsoft.com/office/drawing/2010/main" val="0"/>
                  </a:ext>
                </a:extLst>
              </a:blip>
              <a:stretch>
                <a:fillRect/>
              </a:stretch>
            </p:blipFill>
            <p:spPr>
              <a:xfrm>
                <a:off x="7795124" y="3787049"/>
                <a:ext cx="701653" cy="701653"/>
              </a:xfrm>
              <a:prstGeom prst="rect">
                <a:avLst/>
              </a:prstGeom>
            </p:spPr>
          </p:pic>
          <p:pic>
            <p:nvPicPr>
              <p:cNvPr id="96" name="Picture 4" descr="Antibodies : Production, Structure, and Classes">
                <a:extLst>
                  <a:ext uri="{FF2B5EF4-FFF2-40B4-BE49-F238E27FC236}">
                    <a16:creationId xmlns:a16="http://schemas.microsoft.com/office/drawing/2014/main" id="{DBE33CE2-EAC4-D04A-BCB5-AEBADFFEDBDC}"/>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4330" r="12941"/>
              <a:stretch/>
            </p:blipFill>
            <p:spPr bwMode="auto">
              <a:xfrm>
                <a:off x="8020537" y="3985005"/>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B840A7EE-EC06-7AF9-613E-7FAA4C3AB786}"/>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98" name="Rectangle 97">
                <a:extLst>
                  <a:ext uri="{FF2B5EF4-FFF2-40B4-BE49-F238E27FC236}">
                    <a16:creationId xmlns:a16="http://schemas.microsoft.com/office/drawing/2014/main" id="{8FD23021-1454-B741-456B-EB035FE669C7}"/>
                  </a:ext>
                </a:extLst>
              </p:cNvPr>
              <p:cNvSpPr/>
              <p:nvPr/>
            </p:nvSpPr>
            <p:spPr>
              <a:xfrm>
                <a:off x="1832127" y="2419842"/>
                <a:ext cx="1177178" cy="1224180"/>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M</a:t>
                </a:r>
              </a:p>
              <a:p>
                <a:pPr algn="ctr"/>
                <a:r>
                  <a:rPr lang="en-US" sz="1600" dirty="0">
                    <a:cs typeface="Cambria Math"/>
                  </a:rPr>
                  <a:t>Maternally immune</a:t>
                </a:r>
                <a:endParaRPr lang="en-US" sz="1600" dirty="0">
                  <a:cs typeface="Times New Roman"/>
                </a:endParaRPr>
              </a:p>
            </p:txBody>
          </p:sp>
          <p:cxnSp>
            <p:nvCxnSpPr>
              <p:cNvPr id="99" name="Straight Arrow Connector 98">
                <a:extLst>
                  <a:ext uri="{FF2B5EF4-FFF2-40B4-BE49-F238E27FC236}">
                    <a16:creationId xmlns:a16="http://schemas.microsoft.com/office/drawing/2014/main" id="{D13669FE-595E-CA4E-AA98-3B5E214CDE9E}"/>
                  </a:ext>
                </a:extLst>
              </p:cNvPr>
              <p:cNvCxnSpPr/>
              <p:nvPr/>
            </p:nvCxnSpPr>
            <p:spPr>
              <a:xfrm>
                <a:off x="3077706" y="3017378"/>
                <a:ext cx="498424"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C4E7BC8E-2D6D-0531-EDC9-19D008431D89}"/>
                  </a:ext>
                </a:extLst>
              </p:cNvPr>
              <p:cNvCxnSpPr/>
              <p:nvPr/>
            </p:nvCxnSpPr>
            <p:spPr>
              <a:xfrm flipV="1">
                <a:off x="2311133" y="190250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01" name="Rectangle 100">
                <a:extLst>
                  <a:ext uri="{FF2B5EF4-FFF2-40B4-BE49-F238E27FC236}">
                    <a16:creationId xmlns:a16="http://schemas.microsoft.com/office/drawing/2014/main" id="{887F5C67-A9D6-AE53-C948-0E5E4F715D65}"/>
                  </a:ext>
                </a:extLst>
              </p:cNvPr>
              <p:cNvSpPr/>
              <p:nvPr/>
            </p:nvSpPr>
            <p:spPr>
              <a:xfrm>
                <a:off x="1905880" y="163036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mc:AlternateContent xmlns:mc="http://schemas.openxmlformats.org/markup-compatibility/2006" xmlns:a14="http://schemas.microsoft.com/office/drawing/2010/main">
            <mc:Choice Requires="a14">
              <p:sp>
                <p:nvSpPr>
                  <p:cNvPr id="102" name="Rectangle 101">
                    <a:extLst>
                      <a:ext uri="{FF2B5EF4-FFF2-40B4-BE49-F238E27FC236}">
                        <a16:creationId xmlns:a16="http://schemas.microsoft.com/office/drawing/2014/main" id="{8B514DF5-2C4B-9A1B-72C8-9DD1B1DE68B2}"/>
                      </a:ext>
                    </a:extLst>
                  </p:cNvPr>
                  <p:cNvSpPr/>
                  <p:nvPr/>
                </p:nvSpPr>
                <p:spPr>
                  <a:xfrm>
                    <a:off x="2758440" y="228829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𝜔</m:t>
                          </m:r>
                        </m:oMath>
                      </m:oMathPara>
                    </a14:m>
                    <a:endParaRPr lang="en-US" sz="2400" dirty="0">
                      <a:solidFill>
                        <a:schemeClr val="tx1"/>
                      </a:solidFill>
                      <a:cs typeface="Cambria Math"/>
                    </a:endParaRPr>
                  </a:p>
                </p:txBody>
              </p:sp>
            </mc:Choice>
            <mc:Fallback xmlns="">
              <p:sp>
                <p:nvSpPr>
                  <p:cNvPr id="34" name="Rectangle 33">
                    <a:extLst>
                      <a:ext uri="{FF2B5EF4-FFF2-40B4-BE49-F238E27FC236}">
                        <a16:creationId xmlns:a16="http://schemas.microsoft.com/office/drawing/2014/main" id="{282BD06F-045A-F9AA-189F-75AF71C670BE}"/>
                      </a:ext>
                    </a:extLst>
                  </p:cNvPr>
                  <p:cNvSpPr>
                    <a:spLocks noRot="1" noChangeAspect="1" noMove="1" noResize="1" noEditPoints="1" noAdjustHandles="1" noChangeArrowheads="1" noChangeShapeType="1" noTextEdit="1"/>
                  </p:cNvSpPr>
                  <p:nvPr/>
                </p:nvSpPr>
                <p:spPr>
                  <a:xfrm>
                    <a:off x="2758440" y="2288291"/>
                    <a:ext cx="1295753" cy="910126"/>
                  </a:xfrm>
                  <a:prstGeom prst="rect">
                    <a:avLst/>
                  </a:prstGeom>
                  <a:blipFill>
                    <a:blip r:embed="rId15"/>
                    <a:stretch>
                      <a:fillRect/>
                    </a:stretch>
                  </a:blipFill>
                  <a:ln>
                    <a:noFill/>
                  </a:ln>
                </p:spPr>
                <p:txBody>
                  <a:bodyPr/>
                  <a:lstStyle/>
                  <a:p>
                    <a:r>
                      <a:rPr lang="en-US">
                        <a:noFill/>
                      </a:rPr>
                      <a:t> </a:t>
                    </a:r>
                  </a:p>
                </p:txBody>
              </p:sp>
            </mc:Fallback>
          </mc:AlternateContent>
          <p:pic>
            <p:nvPicPr>
              <p:cNvPr id="103" name="Picture 4" descr="Antibodies : Production, Structure, and Classes">
                <a:extLst>
                  <a:ext uri="{FF2B5EF4-FFF2-40B4-BE49-F238E27FC236}">
                    <a16:creationId xmlns:a16="http://schemas.microsoft.com/office/drawing/2014/main" id="{5C16CD5B-5FAD-58E2-2820-95E8819B6FA5}"/>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4330" r="12941"/>
              <a:stretch/>
            </p:blipFill>
            <p:spPr bwMode="auto">
              <a:xfrm>
                <a:off x="2365343" y="3989470"/>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grpSp>
      </p:grpSp>
      <p:cxnSp>
        <p:nvCxnSpPr>
          <p:cNvPr id="123" name="Straight Arrow Connector 122">
            <a:extLst>
              <a:ext uri="{FF2B5EF4-FFF2-40B4-BE49-F238E27FC236}">
                <a16:creationId xmlns:a16="http://schemas.microsoft.com/office/drawing/2014/main" id="{D4679B6D-B9D1-304B-4861-16FE10265F45}"/>
              </a:ext>
            </a:extLst>
          </p:cNvPr>
          <p:cNvCxnSpPr>
            <a:cxnSpLocks/>
          </p:cNvCxnSpPr>
          <p:nvPr/>
        </p:nvCxnSpPr>
        <p:spPr>
          <a:xfrm>
            <a:off x="7073593" y="2247288"/>
            <a:ext cx="13537" cy="57306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24" name="Rectangle 123">
            <a:extLst>
              <a:ext uri="{FF2B5EF4-FFF2-40B4-BE49-F238E27FC236}">
                <a16:creationId xmlns:a16="http://schemas.microsoft.com/office/drawing/2014/main" id="{46B2C553-DB91-30C5-0416-B5891C5D135D}"/>
              </a:ext>
            </a:extLst>
          </p:cNvPr>
          <p:cNvSpPr/>
          <p:nvPr/>
        </p:nvSpPr>
        <p:spPr>
          <a:xfrm>
            <a:off x="6216886" y="2087397"/>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25" name="Rectangle 124">
            <a:extLst>
              <a:ext uri="{FF2B5EF4-FFF2-40B4-BE49-F238E27FC236}">
                <a16:creationId xmlns:a16="http://schemas.microsoft.com/office/drawing/2014/main" id="{D4E5B383-8F33-5007-0F88-DBB47BAF984B}"/>
              </a:ext>
            </a:extLst>
          </p:cNvPr>
          <p:cNvSpPr/>
          <p:nvPr/>
        </p:nvSpPr>
        <p:spPr>
          <a:xfrm>
            <a:off x="7681670" y="2233344"/>
            <a:ext cx="1655328"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transmission</a:t>
            </a:r>
          </a:p>
        </p:txBody>
      </p:sp>
      <p:sp>
        <p:nvSpPr>
          <p:cNvPr id="126" name="Rectangle 125">
            <a:extLst>
              <a:ext uri="{FF2B5EF4-FFF2-40B4-BE49-F238E27FC236}">
                <a16:creationId xmlns:a16="http://schemas.microsoft.com/office/drawing/2014/main" id="{01461E4E-9F40-F90A-2B80-492A051E9E4B}"/>
              </a:ext>
            </a:extLst>
          </p:cNvPr>
          <p:cNvSpPr/>
          <p:nvPr/>
        </p:nvSpPr>
        <p:spPr>
          <a:xfrm>
            <a:off x="9076916" y="2157948"/>
            <a:ext cx="2212414"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recovery</a:t>
            </a:r>
          </a:p>
        </p:txBody>
      </p:sp>
      <p:sp>
        <p:nvSpPr>
          <p:cNvPr id="127" name="Rectangle 126">
            <a:extLst>
              <a:ext uri="{FF2B5EF4-FFF2-40B4-BE49-F238E27FC236}">
                <a16:creationId xmlns:a16="http://schemas.microsoft.com/office/drawing/2014/main" id="{429B8429-E654-E219-3129-05034B10BEDF}"/>
              </a:ext>
            </a:extLst>
          </p:cNvPr>
          <p:cNvSpPr/>
          <p:nvPr/>
        </p:nvSpPr>
        <p:spPr>
          <a:xfrm>
            <a:off x="7201591" y="173210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28" name="Rectangle 127">
            <a:extLst>
              <a:ext uri="{FF2B5EF4-FFF2-40B4-BE49-F238E27FC236}">
                <a16:creationId xmlns:a16="http://schemas.microsoft.com/office/drawing/2014/main" id="{9BE3AAC9-93FA-E9BA-EAC0-0F70C0E4F4EB}"/>
              </a:ext>
            </a:extLst>
          </p:cNvPr>
          <p:cNvSpPr/>
          <p:nvPr/>
        </p:nvSpPr>
        <p:spPr>
          <a:xfrm>
            <a:off x="8962908" y="1730267"/>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29" name="Rectangle 128">
            <a:extLst>
              <a:ext uri="{FF2B5EF4-FFF2-40B4-BE49-F238E27FC236}">
                <a16:creationId xmlns:a16="http://schemas.microsoft.com/office/drawing/2014/main" id="{926F9ED5-D611-0A55-E9E6-B0841F689883}"/>
              </a:ext>
            </a:extLst>
          </p:cNvPr>
          <p:cNvSpPr/>
          <p:nvPr/>
        </p:nvSpPr>
        <p:spPr>
          <a:xfrm>
            <a:off x="10422147" y="1661149"/>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
        <p:nvSpPr>
          <p:cNvPr id="130" name="Rectangle 129">
            <a:extLst>
              <a:ext uri="{FF2B5EF4-FFF2-40B4-BE49-F238E27FC236}">
                <a16:creationId xmlns:a16="http://schemas.microsoft.com/office/drawing/2014/main" id="{D10C85D0-3435-BFFA-EE14-9ACC0BF4D4D0}"/>
              </a:ext>
            </a:extLst>
          </p:cNvPr>
          <p:cNvSpPr/>
          <p:nvPr/>
        </p:nvSpPr>
        <p:spPr>
          <a:xfrm>
            <a:off x="6139917" y="1702906"/>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131" name="Rectangle 130">
            <a:extLst>
              <a:ext uri="{FF2B5EF4-FFF2-40B4-BE49-F238E27FC236}">
                <a16:creationId xmlns:a16="http://schemas.microsoft.com/office/drawing/2014/main" id="{039B19B4-4154-A05A-29D2-B67DCF25681E}"/>
              </a:ext>
            </a:extLst>
          </p:cNvPr>
          <p:cNvSpPr/>
          <p:nvPr/>
        </p:nvSpPr>
        <p:spPr>
          <a:xfrm>
            <a:off x="3964148" y="2463485"/>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births</a:t>
            </a:r>
          </a:p>
        </p:txBody>
      </p:sp>
      <p:sp>
        <p:nvSpPr>
          <p:cNvPr id="132" name="Rectangle 131">
            <a:extLst>
              <a:ext uri="{FF2B5EF4-FFF2-40B4-BE49-F238E27FC236}">
                <a16:creationId xmlns:a16="http://schemas.microsoft.com/office/drawing/2014/main" id="{12232FD2-439A-6C88-2436-0654A44DEC74}"/>
              </a:ext>
            </a:extLst>
          </p:cNvPr>
          <p:cNvSpPr/>
          <p:nvPr/>
        </p:nvSpPr>
        <p:spPr>
          <a:xfrm>
            <a:off x="5225714" y="1711222"/>
            <a:ext cx="1127250"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900" i="1" dirty="0">
                <a:solidFill>
                  <a:schemeClr val="tx1"/>
                </a:solidFill>
                <a:cs typeface="Cambria Math"/>
              </a:rPr>
              <a:t>deaths</a:t>
            </a:r>
          </a:p>
        </p:txBody>
      </p:sp>
    </p:spTree>
    <p:extLst>
      <p:ext uri="{BB962C8B-B14F-4D97-AF65-F5344CB8AC3E}">
        <p14:creationId xmlns:p14="http://schemas.microsoft.com/office/powerpoint/2010/main" val="83329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8F7F97FE-F8FA-6C13-5729-0BB171C19DDF}"/>
                  </a:ext>
                </a:extLst>
              </p:cNvPr>
              <p:cNvSpPr txBox="1">
                <a:spLocks/>
              </p:cNvSpPr>
              <p:nvPr/>
            </p:nvSpPr>
            <p:spPr>
              <a:xfrm>
                <a:off x="0" y="2918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Duration of maternal immunity for measles for naturally infected vs. vaccinated mothers </a:t>
                </a:r>
                <a14:m>
                  <m:oMath xmlns:m="http://schemas.openxmlformats.org/officeDocument/2006/math">
                    <m:r>
                      <a:rPr lang="en-US" sz="3300" i="1" smtClean="0">
                        <a:latin typeface="Cambria Math" panose="02040503050406030204" pitchFamily="18" charset="0"/>
                        <a:ea typeface="Cambria Math" panose="02040503050406030204" pitchFamily="18" charset="0"/>
                      </a:rPr>
                      <m:t>→</m:t>
                    </m:r>
                  </m:oMath>
                </a14:m>
                <a:r>
                  <a:rPr lang="en-US" sz="3300" dirty="0">
                    <a:latin typeface="+mn-lt"/>
                  </a:rPr>
                  <a:t> will impact dynamical predictions!</a:t>
                </a:r>
              </a:p>
            </p:txBody>
          </p:sp>
        </mc:Choice>
        <mc:Fallback xmlns="">
          <p:sp>
            <p:nvSpPr>
              <p:cNvPr id="12" name="Title 1">
                <a:extLst>
                  <a:ext uri="{FF2B5EF4-FFF2-40B4-BE49-F238E27FC236}">
                    <a16:creationId xmlns:a16="http://schemas.microsoft.com/office/drawing/2014/main" id="{8F7F97FE-F8FA-6C13-5729-0BB171C19DDF}"/>
                  </a:ext>
                </a:extLst>
              </p:cNvPr>
              <p:cNvSpPr txBox="1">
                <a:spLocks noRot="1" noChangeAspect="1" noMove="1" noResize="1" noEditPoints="1" noAdjustHandles="1" noChangeArrowheads="1" noChangeShapeType="1" noTextEdit="1"/>
              </p:cNvSpPr>
              <p:nvPr/>
            </p:nvSpPr>
            <p:spPr>
              <a:xfrm>
                <a:off x="0" y="29183"/>
                <a:ext cx="12192000" cy="1325563"/>
              </a:xfrm>
              <a:prstGeom prst="rect">
                <a:avLst/>
              </a:prstGeom>
              <a:blipFill>
                <a:blip r:embed="rId5"/>
                <a:stretch>
                  <a:fillRect r="-208" b="-3810"/>
                </a:stretch>
              </a:blipFill>
            </p:spPr>
            <p:txBody>
              <a:bodyPr/>
              <a:lstStyle/>
              <a:p>
                <a:r>
                  <a:rPr lang="en-US">
                    <a:noFill/>
                  </a:rPr>
                  <a:t> </a:t>
                </a:r>
              </a:p>
            </p:txBody>
          </p:sp>
        </mc:Fallback>
      </mc:AlternateContent>
      <p:sp>
        <p:nvSpPr>
          <p:cNvPr id="35" name="Title 1">
            <a:extLst>
              <a:ext uri="{FF2B5EF4-FFF2-40B4-BE49-F238E27FC236}">
                <a16:creationId xmlns:a16="http://schemas.microsoft.com/office/drawing/2014/main" id="{F67549BE-792C-1FC1-5C34-AF5009CDEB7A}"/>
              </a:ext>
            </a:extLst>
          </p:cNvPr>
          <p:cNvSpPr txBox="1">
            <a:spLocks/>
          </p:cNvSpPr>
          <p:nvPr/>
        </p:nvSpPr>
        <p:spPr>
          <a:xfrm>
            <a:off x="7006774" y="6304837"/>
            <a:ext cx="5137256" cy="52398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300" i="1" dirty="0">
                <a:latin typeface="+mn-lt"/>
              </a:rPr>
              <a:t>incorporating maternal immunity</a:t>
            </a:r>
          </a:p>
        </p:txBody>
      </p:sp>
      <p:pic>
        <p:nvPicPr>
          <p:cNvPr id="47" name="Picture 46">
            <a:extLst>
              <a:ext uri="{FF2B5EF4-FFF2-40B4-BE49-F238E27FC236}">
                <a16:creationId xmlns:a16="http://schemas.microsoft.com/office/drawing/2014/main" id="{456D91D7-A1EE-B38A-A424-820B9489013C}"/>
              </a:ext>
            </a:extLst>
          </p:cNvPr>
          <p:cNvPicPr>
            <a:picLocks noChangeAspect="1"/>
          </p:cNvPicPr>
          <p:nvPr/>
        </p:nvPicPr>
        <p:blipFill>
          <a:blip r:embed="rId6"/>
          <a:stretch>
            <a:fillRect/>
          </a:stretch>
        </p:blipFill>
        <p:spPr>
          <a:xfrm>
            <a:off x="6422140" y="2004519"/>
            <a:ext cx="5137256" cy="4109804"/>
          </a:xfrm>
          <a:prstGeom prst="rect">
            <a:avLst/>
          </a:prstGeom>
        </p:spPr>
      </p:pic>
      <p:pic>
        <p:nvPicPr>
          <p:cNvPr id="49" name="Picture 48" descr="Chart, line chart&#10;&#10;Description automatically generated">
            <a:extLst>
              <a:ext uri="{FF2B5EF4-FFF2-40B4-BE49-F238E27FC236}">
                <a16:creationId xmlns:a16="http://schemas.microsoft.com/office/drawing/2014/main" id="{30B3AB1B-EA47-E4B6-DCDF-FC077E658332}"/>
              </a:ext>
            </a:extLst>
          </p:cNvPr>
          <p:cNvPicPr>
            <a:picLocks noChangeAspect="1"/>
          </p:cNvPicPr>
          <p:nvPr/>
        </p:nvPicPr>
        <p:blipFill>
          <a:blip r:embed="rId7"/>
          <a:stretch>
            <a:fillRect/>
          </a:stretch>
        </p:blipFill>
        <p:spPr>
          <a:xfrm>
            <a:off x="172529" y="1640624"/>
            <a:ext cx="5923471" cy="3913722"/>
          </a:xfrm>
          <a:prstGeom prst="rect">
            <a:avLst/>
          </a:prstGeom>
        </p:spPr>
      </p:pic>
      <p:sp>
        <p:nvSpPr>
          <p:cNvPr id="50" name="TextBox 49">
            <a:extLst>
              <a:ext uri="{FF2B5EF4-FFF2-40B4-BE49-F238E27FC236}">
                <a16:creationId xmlns:a16="http://schemas.microsoft.com/office/drawing/2014/main" id="{FA3FE390-565F-37C9-9288-70B6447F96D1}"/>
              </a:ext>
            </a:extLst>
          </p:cNvPr>
          <p:cNvSpPr txBox="1"/>
          <p:nvPr/>
        </p:nvSpPr>
        <p:spPr>
          <a:xfrm>
            <a:off x="0" y="6488668"/>
            <a:ext cx="2736268" cy="369332"/>
          </a:xfrm>
          <a:prstGeom prst="rect">
            <a:avLst/>
          </a:prstGeom>
          <a:solidFill>
            <a:schemeClr val="bg1"/>
          </a:solidFill>
        </p:spPr>
        <p:txBody>
          <a:bodyPr wrap="square" rtlCol="0">
            <a:spAutoFit/>
          </a:bodyPr>
          <a:lstStyle/>
          <a:p>
            <a:r>
              <a:rPr lang="en-US" dirty="0" err="1">
                <a:cs typeface="Franklin Gothic Medium"/>
              </a:rPr>
              <a:t>Leuridan</a:t>
            </a:r>
            <a:r>
              <a:rPr lang="en-US" dirty="0">
                <a:cs typeface="Franklin Gothic Medium"/>
              </a:rPr>
              <a:t> et al. 2010. </a:t>
            </a:r>
            <a:r>
              <a:rPr lang="en-US" i="1" dirty="0">
                <a:cs typeface="Franklin Gothic Medium"/>
              </a:rPr>
              <a:t>BMJ.</a:t>
            </a:r>
          </a:p>
        </p:txBody>
      </p:sp>
    </p:spTree>
    <p:extLst>
      <p:ext uri="{BB962C8B-B14F-4D97-AF65-F5344CB8AC3E}">
        <p14:creationId xmlns:p14="http://schemas.microsoft.com/office/powerpoint/2010/main" val="3770180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61D6A70-29F6-B4D9-1D62-374D68AED30C}"/>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76845" y="1391997"/>
            <a:ext cx="12192000" cy="6262777"/>
          </a:xfrm>
        </p:spPr>
        <p:txBody>
          <a:bodyPr>
            <a:normAutofit/>
          </a:bodyPr>
          <a:lstStyle/>
          <a:p>
            <a:r>
              <a:rPr lang="en-US" b="1" dirty="0">
                <a:effectLst/>
                <a:latin typeface="Calibri" panose="020F0502020204030204" pitchFamily="34" charset="0"/>
                <a:cs typeface="Calibri" panose="020F0502020204030204" pitchFamily="34" charset="0"/>
              </a:rPr>
              <a:t>Directly-transmitted</a:t>
            </a:r>
            <a:r>
              <a:rPr lang="en-US" dirty="0">
                <a:effectLst/>
                <a:latin typeface="Calibri" panose="020F0502020204030204" pitchFamily="34" charset="0"/>
                <a:cs typeface="Calibri" panose="020F0502020204030204" pitchFamily="34" charset="0"/>
              </a:rPr>
              <a:t> diseases are transmitted via exchange of bodily fluids</a:t>
            </a:r>
          </a:p>
          <a:p>
            <a:pPr lvl="1"/>
            <a:r>
              <a:rPr lang="en-US" sz="2600" dirty="0">
                <a:effectLst/>
                <a:latin typeface="Calibri" panose="020F0502020204030204" pitchFamily="34" charset="0"/>
                <a:cs typeface="Calibri" panose="020F0502020204030204" pitchFamily="34" charset="0"/>
              </a:rPr>
              <a:t>Droplet (&gt; 5 microns ) spread or direct contact</a:t>
            </a:r>
          </a:p>
          <a:p>
            <a:pPr lvl="1"/>
            <a:r>
              <a:rPr lang="en-US" sz="2600" dirty="0">
                <a:effectLst/>
                <a:latin typeface="Calibri" panose="020F0502020204030204" pitchFamily="34" charset="0"/>
                <a:cs typeface="Calibri" panose="020F0502020204030204" pitchFamily="34" charset="0"/>
              </a:rPr>
              <a:t>Includes sexually-transmitted pathogens, though often modeled with a more complex contact network</a:t>
            </a:r>
          </a:p>
          <a:p>
            <a:pPr lvl="1"/>
            <a:r>
              <a:rPr lang="en-US" sz="2600" dirty="0">
                <a:latin typeface="Calibri" panose="020F0502020204030204" pitchFamily="34" charset="0"/>
                <a:cs typeface="Calibri" panose="020F0502020204030204" pitchFamily="34" charset="0"/>
              </a:rPr>
              <a:t>Smallpox </a:t>
            </a:r>
            <a:r>
              <a:rPr lang="en-US" sz="2600" i="1" dirty="0">
                <a:latin typeface="Calibri" panose="020F0502020204030204" pitchFamily="34" charset="0"/>
                <a:cs typeface="Calibri" panose="020F0502020204030204" pitchFamily="34" charset="0"/>
              </a:rPr>
              <a:t>(Variola </a:t>
            </a:r>
            <a:r>
              <a:rPr lang="en-US" sz="2600" dirty="0">
                <a:latin typeface="Calibri" panose="020F0502020204030204" pitchFamily="34" charset="0"/>
                <a:cs typeface="Calibri" panose="020F0502020204030204" pitchFamily="34" charset="0"/>
              </a:rPr>
              <a:t>spp.)</a:t>
            </a:r>
            <a:r>
              <a:rPr lang="en-US" sz="2600" i="1" dirty="0">
                <a:latin typeface="Calibri" panose="020F0502020204030204" pitchFamily="34" charset="0"/>
                <a:cs typeface="Calibri" panose="020F0502020204030204" pitchFamily="34" charset="0"/>
              </a:rPr>
              <a:t>,</a:t>
            </a:r>
            <a:r>
              <a:rPr lang="en-US" sz="2600" dirty="0">
                <a:latin typeface="Calibri" panose="020F0502020204030204" pitchFamily="34" charset="0"/>
                <a:cs typeface="Calibri" panose="020F0502020204030204" pitchFamily="34" charset="0"/>
              </a:rPr>
              <a:t> HIV, Mononucleosis (</a:t>
            </a:r>
            <a:r>
              <a:rPr lang="en-US" sz="2600" i="1" dirty="0">
                <a:latin typeface="Calibri" panose="020F0502020204030204" pitchFamily="34" charset="0"/>
                <a:cs typeface="Calibri" panose="020F0502020204030204" pitchFamily="34" charset="0"/>
              </a:rPr>
              <a:t>Epstein Barr virus</a:t>
            </a:r>
            <a:r>
              <a:rPr lang="en-US" sz="2600" dirty="0">
                <a:latin typeface="Calibri" panose="020F0502020204030204" pitchFamily="34" charset="0"/>
                <a:cs typeface="Calibri" panose="020F0502020204030204" pitchFamily="34" charset="0"/>
              </a:rPr>
              <a:t>)</a:t>
            </a:r>
            <a:endParaRPr lang="en-US" sz="2600" dirty="0">
              <a:effectLst/>
              <a:latin typeface="Calibri" panose="020F0502020204030204" pitchFamily="34" charset="0"/>
              <a:cs typeface="Calibri" panose="020F0502020204030204" pitchFamily="34" charset="0"/>
            </a:endParaRPr>
          </a:p>
          <a:p>
            <a:r>
              <a:rPr lang="en-US" b="1" dirty="0">
                <a:effectLst/>
                <a:latin typeface="Calibri" panose="020F0502020204030204" pitchFamily="34" charset="0"/>
                <a:cs typeface="Calibri" panose="020F0502020204030204" pitchFamily="34" charset="0"/>
              </a:rPr>
              <a:t>Indirectly-transmitted </a:t>
            </a:r>
            <a:r>
              <a:rPr lang="en-US" dirty="0">
                <a:effectLst/>
                <a:latin typeface="Calibri" panose="020F0502020204030204" pitchFamily="34" charset="0"/>
                <a:cs typeface="Calibri" panose="020F0502020204030204" pitchFamily="34" charset="0"/>
              </a:rPr>
              <a:t>diseases are transmitted via droplets retained in air</a:t>
            </a:r>
          </a:p>
          <a:p>
            <a:pPr lvl="1"/>
            <a:r>
              <a:rPr lang="en-US" sz="2600" dirty="0">
                <a:latin typeface="Calibri" panose="020F0502020204030204" pitchFamily="34" charset="0"/>
                <a:cs typeface="Calibri" panose="020F0502020204030204" pitchFamily="34" charset="0"/>
              </a:rPr>
              <a:t>Droplets </a:t>
            </a:r>
            <a:r>
              <a:rPr lang="en-US" sz="2600" dirty="0">
                <a:effectLst/>
                <a:latin typeface="Calibri" panose="020F0502020204030204" pitchFamily="34" charset="0"/>
                <a:cs typeface="Calibri" panose="020F0502020204030204" pitchFamily="34" charset="0"/>
              </a:rPr>
              <a:t>&lt; 5 microns in diameter</a:t>
            </a:r>
            <a:endParaRPr lang="en-US" sz="2600" dirty="0">
              <a:latin typeface="Calibri" panose="020F0502020204030204" pitchFamily="34" charset="0"/>
              <a:cs typeface="Calibri" panose="020F0502020204030204" pitchFamily="34" charset="0"/>
            </a:endParaRPr>
          </a:p>
          <a:p>
            <a:pPr lvl="1"/>
            <a:r>
              <a:rPr lang="en-US" sz="2600" dirty="0">
                <a:latin typeface="Calibri" panose="020F0502020204030204" pitchFamily="34" charset="0"/>
                <a:cs typeface="Calibri" panose="020F0502020204030204" pitchFamily="34" charset="0"/>
              </a:rPr>
              <a:t>Measles, COVID (</a:t>
            </a:r>
            <a:r>
              <a:rPr lang="en-US" sz="2600" i="1" dirty="0">
                <a:latin typeface="Calibri" panose="020F0502020204030204" pitchFamily="34" charset="0"/>
                <a:cs typeface="Calibri" panose="020F0502020204030204" pitchFamily="34" charset="0"/>
              </a:rPr>
              <a:t>SARS-CoV-2</a:t>
            </a:r>
            <a:r>
              <a:rPr lang="en-US" sz="2600" dirty="0">
                <a:latin typeface="Calibri" panose="020F0502020204030204" pitchFamily="34" charset="0"/>
                <a:cs typeface="Calibri" panose="020F0502020204030204" pitchFamily="34" charset="0"/>
              </a:rPr>
              <a:t>)</a:t>
            </a:r>
            <a:endParaRPr lang="en-US" sz="2600" b="1" dirty="0">
              <a:effectLst/>
              <a:latin typeface="Calibri" panose="020F0502020204030204" pitchFamily="34" charset="0"/>
              <a:cs typeface="Calibri" panose="020F0502020204030204" pitchFamily="34" charset="0"/>
            </a:endParaRPr>
          </a:p>
        </p:txBody>
      </p:sp>
      <p:grpSp>
        <p:nvGrpSpPr>
          <p:cNvPr id="11" name="Group 10">
            <a:extLst>
              <a:ext uri="{FF2B5EF4-FFF2-40B4-BE49-F238E27FC236}">
                <a16:creationId xmlns:a16="http://schemas.microsoft.com/office/drawing/2014/main" id="{0F3F7F09-343E-FEC2-6222-F09B3A3993A8}"/>
              </a:ext>
            </a:extLst>
          </p:cNvPr>
          <p:cNvGrpSpPr/>
          <p:nvPr/>
        </p:nvGrpSpPr>
        <p:grpSpPr>
          <a:xfrm>
            <a:off x="5693434" y="3950898"/>
            <a:ext cx="3847381" cy="2907102"/>
            <a:chOff x="327374" y="2073006"/>
            <a:chExt cx="4580035" cy="3294981"/>
          </a:xfrm>
        </p:grpSpPr>
        <p:pic>
          <p:nvPicPr>
            <p:cNvPr id="12" name="Picture 11">
              <a:extLst>
                <a:ext uri="{FF2B5EF4-FFF2-40B4-BE49-F238E27FC236}">
                  <a16:creationId xmlns:a16="http://schemas.microsoft.com/office/drawing/2014/main" id="{566434C4-17E9-DAFA-8158-075717CD64C1}"/>
                </a:ext>
              </a:extLst>
            </p:cNvPr>
            <p:cNvPicPr>
              <a:picLocks noChangeAspect="1"/>
            </p:cNvPicPr>
            <p:nvPr/>
          </p:nvPicPr>
          <p:blipFill rotWithShape="1">
            <a:blip r:embed="rId3"/>
            <a:srcRect t="15150" b="12907"/>
            <a:stretch/>
          </p:blipFill>
          <p:spPr>
            <a:xfrm>
              <a:off x="327374" y="2073006"/>
              <a:ext cx="4580035" cy="3294981"/>
            </a:xfrm>
            <a:prstGeom prst="rect">
              <a:avLst/>
            </a:prstGeom>
          </p:spPr>
        </p:pic>
        <p:pic>
          <p:nvPicPr>
            <p:cNvPr id="13" name="Picture 12">
              <a:extLst>
                <a:ext uri="{FF2B5EF4-FFF2-40B4-BE49-F238E27FC236}">
                  <a16:creationId xmlns:a16="http://schemas.microsoft.com/office/drawing/2014/main" id="{3E9563C5-3C90-31A1-7530-56346FFFD7C8}"/>
                </a:ext>
              </a:extLst>
            </p:cNvPr>
            <p:cNvPicPr>
              <a:picLocks noChangeAspect="1"/>
            </p:cNvPicPr>
            <p:nvPr/>
          </p:nvPicPr>
          <p:blipFill rotWithShape="1">
            <a:blip r:embed="rId4"/>
            <a:srcRect l="7748" r="938"/>
            <a:stretch/>
          </p:blipFill>
          <p:spPr>
            <a:xfrm rot="20535299">
              <a:off x="1319164" y="4063835"/>
              <a:ext cx="577372" cy="437058"/>
            </a:xfrm>
            <a:prstGeom prst="rect">
              <a:avLst/>
            </a:prstGeom>
            <a:ln>
              <a:noFill/>
            </a:ln>
            <a:effectLst>
              <a:softEdge rad="112500"/>
            </a:effectLst>
          </p:spPr>
        </p:pic>
        <p:pic>
          <p:nvPicPr>
            <p:cNvPr id="14" name="Picture 13">
              <a:extLst>
                <a:ext uri="{FF2B5EF4-FFF2-40B4-BE49-F238E27FC236}">
                  <a16:creationId xmlns:a16="http://schemas.microsoft.com/office/drawing/2014/main" id="{602A1658-CF45-CA4A-4E1D-3DCB6467AD2A}"/>
                </a:ext>
              </a:extLst>
            </p:cNvPr>
            <p:cNvPicPr>
              <a:picLocks noChangeAspect="1"/>
            </p:cNvPicPr>
            <p:nvPr/>
          </p:nvPicPr>
          <p:blipFill rotWithShape="1">
            <a:blip r:embed="rId4"/>
            <a:srcRect l="7748" r="938"/>
            <a:stretch/>
          </p:blipFill>
          <p:spPr>
            <a:xfrm rot="19562422">
              <a:off x="3771786" y="3793111"/>
              <a:ext cx="577372" cy="437058"/>
            </a:xfrm>
            <a:prstGeom prst="rect">
              <a:avLst/>
            </a:prstGeom>
            <a:ln>
              <a:noFill/>
            </a:ln>
            <a:effectLst>
              <a:softEdge rad="112500"/>
            </a:effectLst>
          </p:spPr>
        </p:pic>
        <p:pic>
          <p:nvPicPr>
            <p:cNvPr id="15" name="Picture 14">
              <a:extLst>
                <a:ext uri="{FF2B5EF4-FFF2-40B4-BE49-F238E27FC236}">
                  <a16:creationId xmlns:a16="http://schemas.microsoft.com/office/drawing/2014/main" id="{C7B45C8C-F0D2-E813-13FC-30D898E2FC0A}"/>
                </a:ext>
              </a:extLst>
            </p:cNvPr>
            <p:cNvPicPr>
              <a:picLocks noChangeAspect="1"/>
            </p:cNvPicPr>
            <p:nvPr/>
          </p:nvPicPr>
          <p:blipFill rotWithShape="1">
            <a:blip r:embed="rId4"/>
            <a:srcRect l="7748" r="938"/>
            <a:stretch/>
          </p:blipFill>
          <p:spPr>
            <a:xfrm rot="1511770">
              <a:off x="4222379" y="4301160"/>
              <a:ext cx="577372" cy="437058"/>
            </a:xfrm>
            <a:prstGeom prst="rect">
              <a:avLst/>
            </a:prstGeom>
            <a:ln>
              <a:noFill/>
            </a:ln>
            <a:effectLst>
              <a:softEdge rad="112500"/>
            </a:effectLst>
          </p:spPr>
        </p:pic>
        <p:pic>
          <p:nvPicPr>
            <p:cNvPr id="16" name="Picture 15">
              <a:extLst>
                <a:ext uri="{FF2B5EF4-FFF2-40B4-BE49-F238E27FC236}">
                  <a16:creationId xmlns:a16="http://schemas.microsoft.com/office/drawing/2014/main" id="{D94BD6E7-AB12-5195-CFF6-CEE7D96F19D5}"/>
                </a:ext>
              </a:extLst>
            </p:cNvPr>
            <p:cNvPicPr>
              <a:picLocks noChangeAspect="1"/>
            </p:cNvPicPr>
            <p:nvPr/>
          </p:nvPicPr>
          <p:blipFill rotWithShape="1">
            <a:blip r:embed="rId4"/>
            <a:srcRect l="7748" r="938"/>
            <a:stretch/>
          </p:blipFill>
          <p:spPr>
            <a:xfrm rot="18638973">
              <a:off x="3620268" y="4309804"/>
              <a:ext cx="577372" cy="437058"/>
            </a:xfrm>
            <a:prstGeom prst="rect">
              <a:avLst/>
            </a:prstGeom>
            <a:ln>
              <a:noFill/>
            </a:ln>
            <a:effectLst>
              <a:softEdge rad="112500"/>
            </a:effectLst>
          </p:spPr>
        </p:pic>
        <p:pic>
          <p:nvPicPr>
            <p:cNvPr id="17" name="Picture 16">
              <a:extLst>
                <a:ext uri="{FF2B5EF4-FFF2-40B4-BE49-F238E27FC236}">
                  <a16:creationId xmlns:a16="http://schemas.microsoft.com/office/drawing/2014/main" id="{979D9364-D628-EE11-E498-B8B538FA0A06}"/>
                </a:ext>
              </a:extLst>
            </p:cNvPr>
            <p:cNvPicPr>
              <a:picLocks noChangeAspect="1"/>
            </p:cNvPicPr>
            <p:nvPr/>
          </p:nvPicPr>
          <p:blipFill rotWithShape="1">
            <a:blip r:embed="rId4"/>
            <a:srcRect l="7748" r="938"/>
            <a:stretch/>
          </p:blipFill>
          <p:spPr>
            <a:xfrm rot="18849132">
              <a:off x="1184957" y="3556527"/>
              <a:ext cx="562676" cy="425933"/>
            </a:xfrm>
            <a:prstGeom prst="rect">
              <a:avLst/>
            </a:prstGeom>
            <a:ln>
              <a:noFill/>
            </a:ln>
            <a:effectLst>
              <a:softEdge rad="112500"/>
            </a:effectLst>
          </p:spPr>
        </p:pic>
        <p:pic>
          <p:nvPicPr>
            <p:cNvPr id="18" name="Picture 17">
              <a:extLst>
                <a:ext uri="{FF2B5EF4-FFF2-40B4-BE49-F238E27FC236}">
                  <a16:creationId xmlns:a16="http://schemas.microsoft.com/office/drawing/2014/main" id="{A8603D5C-6C77-643F-D5DD-D909676EFBA7}"/>
                </a:ext>
              </a:extLst>
            </p:cNvPr>
            <p:cNvPicPr>
              <a:picLocks noChangeAspect="1"/>
            </p:cNvPicPr>
            <p:nvPr/>
          </p:nvPicPr>
          <p:blipFill rotWithShape="1">
            <a:blip r:embed="rId4"/>
            <a:srcRect l="7748" r="938"/>
            <a:stretch/>
          </p:blipFill>
          <p:spPr>
            <a:xfrm rot="21333764">
              <a:off x="1592151" y="3727665"/>
              <a:ext cx="577372" cy="437058"/>
            </a:xfrm>
            <a:prstGeom prst="rect">
              <a:avLst/>
            </a:prstGeom>
            <a:ln>
              <a:noFill/>
            </a:ln>
            <a:effectLst>
              <a:softEdge rad="112500"/>
            </a:effectLst>
          </p:spPr>
        </p:pic>
        <p:pic>
          <p:nvPicPr>
            <p:cNvPr id="19" name="Picture 18">
              <a:extLst>
                <a:ext uri="{FF2B5EF4-FFF2-40B4-BE49-F238E27FC236}">
                  <a16:creationId xmlns:a16="http://schemas.microsoft.com/office/drawing/2014/main" id="{F51D870E-DD2A-87C8-9666-8AEDF6FABEE4}"/>
                </a:ext>
              </a:extLst>
            </p:cNvPr>
            <p:cNvPicPr>
              <a:picLocks noChangeAspect="1"/>
            </p:cNvPicPr>
            <p:nvPr/>
          </p:nvPicPr>
          <p:blipFill rotWithShape="1">
            <a:blip r:embed="rId4"/>
            <a:srcRect l="7748" r="938"/>
            <a:stretch/>
          </p:blipFill>
          <p:spPr>
            <a:xfrm rot="635091">
              <a:off x="2120015" y="4177696"/>
              <a:ext cx="577372" cy="437058"/>
            </a:xfrm>
            <a:prstGeom prst="rect">
              <a:avLst/>
            </a:prstGeom>
            <a:ln>
              <a:noFill/>
            </a:ln>
            <a:effectLst>
              <a:softEdge rad="112500"/>
            </a:effectLst>
          </p:spPr>
        </p:pic>
        <p:pic>
          <p:nvPicPr>
            <p:cNvPr id="20" name="Picture 19">
              <a:extLst>
                <a:ext uri="{FF2B5EF4-FFF2-40B4-BE49-F238E27FC236}">
                  <a16:creationId xmlns:a16="http://schemas.microsoft.com/office/drawing/2014/main" id="{158BDC3B-9182-86F0-DE9A-B41189837455}"/>
                </a:ext>
              </a:extLst>
            </p:cNvPr>
            <p:cNvPicPr>
              <a:picLocks noChangeAspect="1"/>
            </p:cNvPicPr>
            <p:nvPr/>
          </p:nvPicPr>
          <p:blipFill rotWithShape="1">
            <a:blip r:embed="rId4"/>
            <a:srcRect l="7748" r="938"/>
            <a:stretch/>
          </p:blipFill>
          <p:spPr>
            <a:xfrm rot="19562422">
              <a:off x="1863268" y="3934626"/>
              <a:ext cx="577372" cy="437058"/>
            </a:xfrm>
            <a:prstGeom prst="rect">
              <a:avLst/>
            </a:prstGeom>
            <a:ln>
              <a:noFill/>
            </a:ln>
            <a:effectLst>
              <a:softEdge rad="112500"/>
            </a:effectLst>
          </p:spPr>
        </p:pic>
        <p:pic>
          <p:nvPicPr>
            <p:cNvPr id="21" name="Picture 20">
              <a:extLst>
                <a:ext uri="{FF2B5EF4-FFF2-40B4-BE49-F238E27FC236}">
                  <a16:creationId xmlns:a16="http://schemas.microsoft.com/office/drawing/2014/main" id="{9D6E25DC-B98C-782F-C61C-484D12F3D335}"/>
                </a:ext>
              </a:extLst>
            </p:cNvPr>
            <p:cNvPicPr>
              <a:picLocks noChangeAspect="1"/>
            </p:cNvPicPr>
            <p:nvPr/>
          </p:nvPicPr>
          <p:blipFill rotWithShape="1">
            <a:blip r:embed="rId4"/>
            <a:srcRect l="7748" r="938"/>
            <a:stretch/>
          </p:blipFill>
          <p:spPr>
            <a:xfrm rot="21334791">
              <a:off x="2101841" y="3501173"/>
              <a:ext cx="577372" cy="437058"/>
            </a:xfrm>
            <a:prstGeom prst="rect">
              <a:avLst/>
            </a:prstGeom>
            <a:ln>
              <a:noFill/>
            </a:ln>
            <a:effectLst>
              <a:softEdge rad="112500"/>
            </a:effectLst>
          </p:spPr>
        </p:pic>
        <p:pic>
          <p:nvPicPr>
            <p:cNvPr id="22" name="Picture 21">
              <a:extLst>
                <a:ext uri="{FF2B5EF4-FFF2-40B4-BE49-F238E27FC236}">
                  <a16:creationId xmlns:a16="http://schemas.microsoft.com/office/drawing/2014/main" id="{0CF2E63B-C894-26CB-C68B-8ACB680DB7C0}"/>
                </a:ext>
              </a:extLst>
            </p:cNvPr>
            <p:cNvPicPr>
              <a:picLocks noChangeAspect="1"/>
            </p:cNvPicPr>
            <p:nvPr/>
          </p:nvPicPr>
          <p:blipFill rotWithShape="1">
            <a:blip r:embed="rId4"/>
            <a:srcRect l="7748" r="938"/>
            <a:stretch/>
          </p:blipFill>
          <p:spPr>
            <a:xfrm>
              <a:off x="1603401" y="4307646"/>
              <a:ext cx="577372" cy="437058"/>
            </a:xfrm>
            <a:prstGeom prst="rect">
              <a:avLst/>
            </a:prstGeom>
            <a:ln>
              <a:noFill/>
            </a:ln>
            <a:effectLst>
              <a:softEdge rad="112500"/>
            </a:effectLst>
          </p:spPr>
        </p:pic>
      </p:grpSp>
      <p:grpSp>
        <p:nvGrpSpPr>
          <p:cNvPr id="25" name="Group 24">
            <a:extLst>
              <a:ext uri="{FF2B5EF4-FFF2-40B4-BE49-F238E27FC236}">
                <a16:creationId xmlns:a16="http://schemas.microsoft.com/office/drawing/2014/main" id="{D0B8BC51-B4F6-C0BF-773A-B3ABCCFDE5D7}"/>
              </a:ext>
            </a:extLst>
          </p:cNvPr>
          <p:cNvGrpSpPr/>
          <p:nvPr/>
        </p:nvGrpSpPr>
        <p:grpSpPr>
          <a:xfrm>
            <a:off x="-205013" y="4915324"/>
            <a:ext cx="5045543" cy="1670130"/>
            <a:chOff x="2758440" y="1630363"/>
            <a:chExt cx="5931043" cy="2105241"/>
          </a:xfrm>
        </p:grpSpPr>
        <p:grpSp>
          <p:nvGrpSpPr>
            <p:cNvPr id="29" name="Group 28">
              <a:extLst>
                <a:ext uri="{FF2B5EF4-FFF2-40B4-BE49-F238E27FC236}">
                  <a16:creationId xmlns:a16="http://schemas.microsoft.com/office/drawing/2014/main" id="{64C81B48-AC23-1217-BED4-F65E5377676E}"/>
                </a:ext>
              </a:extLst>
            </p:cNvPr>
            <p:cNvGrpSpPr/>
            <p:nvPr/>
          </p:nvGrpSpPr>
          <p:grpSpPr>
            <a:xfrm>
              <a:off x="2758440" y="1630363"/>
              <a:ext cx="5931043" cy="2105241"/>
              <a:chOff x="2634893" y="952481"/>
              <a:chExt cx="5931043" cy="2105241"/>
            </a:xfrm>
          </p:grpSpPr>
          <p:grpSp>
            <p:nvGrpSpPr>
              <p:cNvPr id="32" name="Group 31">
                <a:extLst>
                  <a:ext uri="{FF2B5EF4-FFF2-40B4-BE49-F238E27FC236}">
                    <a16:creationId xmlns:a16="http://schemas.microsoft.com/office/drawing/2014/main" id="{38C80779-03E2-A0A9-5478-A09668272BAE}"/>
                  </a:ext>
                </a:extLst>
              </p:cNvPr>
              <p:cNvGrpSpPr/>
              <p:nvPr/>
            </p:nvGrpSpPr>
            <p:grpSpPr>
              <a:xfrm>
                <a:off x="4545362" y="1525402"/>
                <a:ext cx="4020574" cy="1448257"/>
                <a:chOff x="3433421" y="1996212"/>
                <a:chExt cx="4020574" cy="1448257"/>
              </a:xfrm>
            </p:grpSpPr>
            <p:grpSp>
              <p:nvGrpSpPr>
                <p:cNvPr id="42" name="Group 41">
                  <a:extLst>
                    <a:ext uri="{FF2B5EF4-FFF2-40B4-BE49-F238E27FC236}">
                      <a16:creationId xmlns:a16="http://schemas.microsoft.com/office/drawing/2014/main" id="{4BABDC35-B39B-BDA1-EAE9-D831E2DB4A16}"/>
                    </a:ext>
                  </a:extLst>
                </p:cNvPr>
                <p:cNvGrpSpPr/>
                <p:nvPr/>
              </p:nvGrpSpPr>
              <p:grpSpPr>
                <a:xfrm>
                  <a:off x="3433421" y="1996212"/>
                  <a:ext cx="3166363" cy="1448257"/>
                  <a:chOff x="3456377" y="2549616"/>
                  <a:chExt cx="2267793" cy="961934"/>
                </a:xfrm>
              </p:grpSpPr>
              <p:graphicFrame>
                <p:nvGraphicFramePr>
                  <p:cNvPr id="45" name="Object 44">
                    <a:extLst>
                      <a:ext uri="{FF2B5EF4-FFF2-40B4-BE49-F238E27FC236}">
                        <a16:creationId xmlns:a16="http://schemas.microsoft.com/office/drawing/2014/main" id="{D76D4514-80F4-242A-A963-A380DD73EE18}"/>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23" name="Object 22">
                                <a:extLst>
                                  <a:ext uri="{FF2B5EF4-FFF2-40B4-BE49-F238E27FC236}">
                                    <a16:creationId xmlns:a16="http://schemas.microsoft.com/office/drawing/2014/main" id="{0A1A4748-1449-8CA5-D774-D1A20CA6B7E2}"/>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46" name="Group 45">
                    <a:extLst>
                      <a:ext uri="{FF2B5EF4-FFF2-40B4-BE49-F238E27FC236}">
                        <a16:creationId xmlns:a16="http://schemas.microsoft.com/office/drawing/2014/main" id="{BE495D61-4639-9256-955E-BA1619475C38}"/>
                      </a:ext>
                    </a:extLst>
                  </p:cNvPr>
                  <p:cNvGrpSpPr/>
                  <p:nvPr/>
                </p:nvGrpSpPr>
                <p:grpSpPr>
                  <a:xfrm>
                    <a:off x="3456377" y="2549616"/>
                    <a:ext cx="2267793" cy="621784"/>
                    <a:chOff x="4032088" y="2139665"/>
                    <a:chExt cx="2267793" cy="621784"/>
                  </a:xfrm>
                </p:grpSpPr>
                <p:sp>
                  <p:nvSpPr>
                    <p:cNvPr id="49" name="Rectangle 48">
                      <a:extLst>
                        <a:ext uri="{FF2B5EF4-FFF2-40B4-BE49-F238E27FC236}">
                          <a16:creationId xmlns:a16="http://schemas.microsoft.com/office/drawing/2014/main" id="{B03C86F2-7E74-CE1C-7821-E6AEBD3FE46C}"/>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50" name="Rectangle 49">
                      <a:extLst>
                        <a:ext uri="{FF2B5EF4-FFF2-40B4-BE49-F238E27FC236}">
                          <a16:creationId xmlns:a16="http://schemas.microsoft.com/office/drawing/2014/main" id="{764582AA-790F-5B9B-DB84-8E45CB554BA0}"/>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47" name="Straight Arrow Connector 46">
                    <a:extLst>
                      <a:ext uri="{FF2B5EF4-FFF2-40B4-BE49-F238E27FC236}">
                        <a16:creationId xmlns:a16="http://schemas.microsoft.com/office/drawing/2014/main" id="{9CC20F75-E6CF-29F2-B3F3-232CAC8AB60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79FE0B0B-412A-06C2-614D-9818B207CAE5}"/>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43" name="Rectangle 42">
                  <a:extLst>
                    <a:ext uri="{FF2B5EF4-FFF2-40B4-BE49-F238E27FC236}">
                      <a16:creationId xmlns:a16="http://schemas.microsoft.com/office/drawing/2014/main" id="{D116F667-D550-3112-230A-8ECEB74B6A14}"/>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p:txBody>
            </p:sp>
            <p:sp>
              <p:nvSpPr>
                <p:cNvPr id="44" name="Rectangle 43">
                  <a:extLst>
                    <a:ext uri="{FF2B5EF4-FFF2-40B4-BE49-F238E27FC236}">
                      <a16:creationId xmlns:a16="http://schemas.microsoft.com/office/drawing/2014/main" id="{51DD3DC3-4F6A-6E14-3D63-D78F725FF8B9}"/>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p:txBody>
            </p:sp>
          </p:grpSp>
          <p:cxnSp>
            <p:nvCxnSpPr>
              <p:cNvPr id="33" name="Curved Connector 32">
                <a:extLst>
                  <a:ext uri="{FF2B5EF4-FFF2-40B4-BE49-F238E27FC236}">
                    <a16:creationId xmlns:a16="http://schemas.microsoft.com/office/drawing/2014/main" id="{88587B9A-D4CF-B196-75D1-189422D0B767}"/>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767CBAA-41E4-B595-7585-B6F67442B2AA}"/>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8050DE54-EBF0-DDD1-34E3-694C44B18C4A}"/>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A879BB41-300A-0CAE-7871-5E610DF013B1}"/>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B099603C-ADFA-EFAA-7DE6-8CB1243972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8" name="Rectangle 37">
                <a:extLst>
                  <a:ext uri="{FF2B5EF4-FFF2-40B4-BE49-F238E27FC236}">
                    <a16:creationId xmlns:a16="http://schemas.microsoft.com/office/drawing/2014/main" id="{374DAEAE-EAE8-2615-4BD7-123FA87A47D2}"/>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39" name="Rectangle 38">
                <a:extLst>
                  <a:ext uri="{FF2B5EF4-FFF2-40B4-BE49-F238E27FC236}">
                    <a16:creationId xmlns:a16="http://schemas.microsoft.com/office/drawing/2014/main" id="{5301217C-CF7A-8916-ACEA-EBCA4A93C766}"/>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40" name="Rectangle 39">
                <a:extLst>
                  <a:ext uri="{FF2B5EF4-FFF2-40B4-BE49-F238E27FC236}">
                    <a16:creationId xmlns:a16="http://schemas.microsoft.com/office/drawing/2014/main" id="{BB1F1F6B-C500-F390-872D-F2D346D061BE}"/>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41" name="Rectangle 40">
                <a:extLst>
                  <a:ext uri="{FF2B5EF4-FFF2-40B4-BE49-F238E27FC236}">
                    <a16:creationId xmlns:a16="http://schemas.microsoft.com/office/drawing/2014/main" id="{A6630821-12BE-4AD7-8A58-DFFF5A36A853}"/>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sp>
          <p:nvSpPr>
            <p:cNvPr id="31" name="Rectangle 30">
              <a:extLst>
                <a:ext uri="{FF2B5EF4-FFF2-40B4-BE49-F238E27FC236}">
                  <a16:creationId xmlns:a16="http://schemas.microsoft.com/office/drawing/2014/main" id="{6F9E52EA-EB0A-0C0A-7967-7D54286AB742}"/>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p:txBody>
        </p:sp>
      </p:grpSp>
    </p:spTree>
    <p:extLst>
      <p:ext uri="{BB962C8B-B14F-4D97-AF65-F5344CB8AC3E}">
        <p14:creationId xmlns:p14="http://schemas.microsoft.com/office/powerpoint/2010/main" val="1571692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0" y="1391997"/>
            <a:ext cx="11766430" cy="6262777"/>
          </a:xfrm>
        </p:spPr>
        <p:txBody>
          <a:bodyPr>
            <a:normAutofit/>
          </a:bodyPr>
          <a:lstStyle/>
          <a:p>
            <a:r>
              <a:rPr lang="en-US" b="1" dirty="0">
                <a:latin typeface="Calibri" panose="020F0502020204030204" pitchFamily="34" charset="0"/>
                <a:cs typeface="Calibri" panose="020F0502020204030204" pitchFamily="34" charset="0"/>
              </a:rPr>
              <a:t>Environmentally-transmitted</a:t>
            </a:r>
            <a:r>
              <a:rPr lang="en-US" dirty="0">
                <a:latin typeface="Calibri" panose="020F0502020204030204" pitchFamily="34" charset="0"/>
                <a:cs typeface="Calibri" panose="020F0502020204030204" pitchFamily="34" charset="0"/>
              </a:rPr>
              <a:t> pathogens are transmitted outside of the host (e.g. water-borne, food-borne)</a:t>
            </a:r>
          </a:p>
          <a:p>
            <a:pPr lvl="1"/>
            <a:r>
              <a:rPr lang="en-US" sz="2600" dirty="0">
                <a:cs typeface="Calibri" panose="020F0502020204030204" pitchFamily="34" charset="0"/>
              </a:rPr>
              <a:t>Examples: Cholera </a:t>
            </a:r>
            <a:r>
              <a:rPr lang="en-US" sz="2600" i="1" dirty="0">
                <a:cs typeface="Calibri" panose="020F0502020204030204" pitchFamily="34" charset="0"/>
              </a:rPr>
              <a:t>(Vibrio cholerae</a:t>
            </a:r>
            <a:r>
              <a:rPr lang="en-US" sz="2600" dirty="0">
                <a:cs typeface="Calibri" panose="020F0502020204030204" pitchFamily="34" charset="0"/>
              </a:rPr>
              <a:t>)</a:t>
            </a:r>
            <a:r>
              <a:rPr lang="en-US" sz="2600" i="1" dirty="0">
                <a:cs typeface="Calibri" panose="020F0502020204030204" pitchFamily="34" charset="0"/>
              </a:rPr>
              <a:t>,</a:t>
            </a:r>
            <a:r>
              <a:rPr lang="en-US" sz="2600" dirty="0">
                <a:cs typeface="Calibri" panose="020F0502020204030204" pitchFamily="34" charset="0"/>
              </a:rPr>
              <a:t> </a:t>
            </a:r>
            <a:r>
              <a:rPr lang="en-US" sz="2600" b="0" i="0" dirty="0">
                <a:solidFill>
                  <a:srgbClr val="202124"/>
                </a:solidFill>
                <a:effectLst/>
              </a:rPr>
              <a:t>Salmonellosis (</a:t>
            </a:r>
            <a:r>
              <a:rPr lang="en-US" sz="2600" i="1" dirty="0">
                <a:cs typeface="Calibri" panose="020F0502020204030204" pitchFamily="34" charset="0"/>
              </a:rPr>
              <a:t>Salmonella </a:t>
            </a:r>
            <a:r>
              <a:rPr lang="en-US" sz="2600" dirty="0">
                <a:cs typeface="Calibri" panose="020F0502020204030204" pitchFamily="34" charset="0"/>
              </a:rPr>
              <a:t>spp. bacteria), White-Nosed Syndrome (</a:t>
            </a:r>
            <a:r>
              <a:rPr lang="en-US" sz="2600" i="1" dirty="0">
                <a:cs typeface="Calibri" panose="020F0502020204030204" pitchFamily="34" charset="0"/>
              </a:rPr>
              <a:t>Pseudogymnoascus </a:t>
            </a:r>
            <a:r>
              <a:rPr lang="en-US" sz="2600" i="1" dirty="0" err="1">
                <a:cs typeface="Calibri" panose="020F0502020204030204" pitchFamily="34" charset="0"/>
              </a:rPr>
              <a:t>destructans</a:t>
            </a:r>
            <a:r>
              <a:rPr lang="en-US" sz="2600" dirty="0">
                <a:cs typeface="Calibri" panose="020F0502020204030204" pitchFamily="34" charset="0"/>
              </a:rPr>
              <a:t>)</a:t>
            </a:r>
          </a:p>
        </p:txBody>
      </p:sp>
      <p:sp>
        <p:nvSpPr>
          <p:cNvPr id="2" name="Title 1">
            <a:extLst>
              <a:ext uri="{FF2B5EF4-FFF2-40B4-BE49-F238E27FC236}">
                <a16:creationId xmlns:a16="http://schemas.microsoft.com/office/drawing/2014/main" id="{0051F817-A6AE-9458-3D56-C42A7D02A78E}"/>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1635428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E1DB62B-8DCE-BF7A-89BB-34C7E8465FF1}"/>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12" name="Rectangle 11">
                <a:extLst>
                  <a:ext uri="{FF2B5EF4-FFF2-40B4-BE49-F238E27FC236}">
                    <a16:creationId xmlns:a16="http://schemas.microsoft.com/office/drawing/2014/main" id="{BE1DB62B-8DCE-BF7A-89BB-34C7E8465FF1}"/>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33C200E5-80AC-18BB-AAE4-CB7BBC94270A}"/>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14" name="Content Placeholder 2">
            <a:extLst>
              <a:ext uri="{FF2B5EF4-FFF2-40B4-BE49-F238E27FC236}">
                <a16:creationId xmlns:a16="http://schemas.microsoft.com/office/drawing/2014/main" id="{9EE3BF2A-5FA6-5482-0217-1ACA08E27B05}"/>
              </a:ext>
            </a:extLst>
          </p:cNvPr>
          <p:cNvSpPr txBox="1">
            <a:spLocks/>
          </p:cNvSpPr>
          <p:nvPr/>
        </p:nvSpPr>
        <p:spPr>
          <a:xfrm>
            <a:off x="8325005" y="2712203"/>
            <a:ext cx="3306301" cy="29547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The more transmissible the disease, the higher the HIT and the higher proportion needed to vaccinate to eliminate disease!</a:t>
            </a:r>
          </a:p>
        </p:txBody>
      </p:sp>
      <p:pic>
        <p:nvPicPr>
          <p:cNvPr id="7" name="Picture 6">
            <a:extLst>
              <a:ext uri="{FF2B5EF4-FFF2-40B4-BE49-F238E27FC236}">
                <a16:creationId xmlns:a16="http://schemas.microsoft.com/office/drawing/2014/main" id="{5D6877EC-9A02-43E7-2585-951028441652}"/>
              </a:ext>
            </a:extLst>
          </p:cNvPr>
          <p:cNvPicPr>
            <a:picLocks noChangeAspect="1"/>
          </p:cNvPicPr>
          <p:nvPr/>
        </p:nvPicPr>
        <p:blipFill>
          <a:blip r:embed="rId4"/>
          <a:stretch>
            <a:fillRect/>
          </a:stretch>
        </p:blipFill>
        <p:spPr>
          <a:xfrm>
            <a:off x="1919539" y="1506842"/>
            <a:ext cx="8353213" cy="4865255"/>
          </a:xfrm>
          <a:prstGeom prst="rect">
            <a:avLst/>
          </a:prstGeom>
        </p:spPr>
      </p:pic>
      <p:sp>
        <p:nvSpPr>
          <p:cNvPr id="9" name="Content Placeholder 2">
            <a:extLst>
              <a:ext uri="{FF2B5EF4-FFF2-40B4-BE49-F238E27FC236}">
                <a16:creationId xmlns:a16="http://schemas.microsoft.com/office/drawing/2014/main" id="{0EEDFCF0-77F6-6600-BB71-88C6B262D84E}"/>
              </a:ext>
            </a:extLst>
          </p:cNvPr>
          <p:cNvSpPr txBox="1">
            <a:spLocks/>
          </p:cNvSpPr>
          <p:nvPr/>
        </p:nvSpPr>
        <p:spPr>
          <a:xfrm rot="16200000">
            <a:off x="-229986" y="3573914"/>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Tree>
    <p:extLst>
      <p:ext uri="{BB962C8B-B14F-4D97-AF65-F5344CB8AC3E}">
        <p14:creationId xmlns:p14="http://schemas.microsoft.com/office/powerpoint/2010/main" val="38060110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7253" y="1391997"/>
            <a:ext cx="11766430" cy="6262777"/>
          </a:xfrm>
        </p:spPr>
        <p:txBody>
          <a:bodyPr>
            <a:normAutofit/>
          </a:bodyPr>
          <a:lstStyle/>
          <a:p>
            <a:r>
              <a:rPr lang="en-US" b="1" dirty="0">
                <a:latin typeface="Calibri" panose="020F0502020204030204" pitchFamily="34" charset="0"/>
                <a:cs typeface="Calibri" panose="020F0502020204030204" pitchFamily="34" charset="0"/>
              </a:rPr>
              <a:t>Environmentally-transmitted</a:t>
            </a:r>
            <a:r>
              <a:rPr lang="en-US" dirty="0">
                <a:latin typeface="Calibri" panose="020F0502020204030204" pitchFamily="34" charset="0"/>
                <a:cs typeface="Calibri" panose="020F0502020204030204" pitchFamily="34" charset="0"/>
              </a:rPr>
              <a:t> pathogens are transmitted outside of the host (e.g. water-borne, food-borne)</a:t>
            </a:r>
          </a:p>
          <a:p>
            <a:pPr lvl="1"/>
            <a:r>
              <a:rPr lang="en-US" sz="2600" dirty="0">
                <a:cs typeface="Calibri" panose="020F0502020204030204" pitchFamily="34" charset="0"/>
              </a:rPr>
              <a:t>Examples: </a:t>
            </a:r>
            <a:r>
              <a:rPr lang="en-US" sz="2600" dirty="0">
                <a:highlight>
                  <a:srgbClr val="FFFF00"/>
                </a:highlight>
                <a:cs typeface="Calibri" panose="020F0502020204030204" pitchFamily="34" charset="0"/>
              </a:rPr>
              <a:t>Cholera </a:t>
            </a:r>
            <a:r>
              <a:rPr lang="en-US" sz="2600" i="1" dirty="0">
                <a:highlight>
                  <a:srgbClr val="FFFF00"/>
                </a:highlight>
                <a:cs typeface="Calibri" panose="020F0502020204030204" pitchFamily="34" charset="0"/>
              </a:rPr>
              <a:t>(Vibrio cholerae</a:t>
            </a:r>
            <a:r>
              <a:rPr lang="en-US" sz="2600" dirty="0">
                <a:highlight>
                  <a:srgbClr val="FFFF00"/>
                </a:highlight>
                <a:cs typeface="Calibri" panose="020F0502020204030204" pitchFamily="34" charset="0"/>
              </a:rPr>
              <a:t>)</a:t>
            </a:r>
            <a:r>
              <a:rPr lang="en-US" sz="2600" i="1" dirty="0">
                <a:cs typeface="Calibri" panose="020F0502020204030204" pitchFamily="34" charset="0"/>
              </a:rPr>
              <a:t>,</a:t>
            </a:r>
            <a:r>
              <a:rPr lang="en-US" sz="2600" dirty="0">
                <a:cs typeface="Calibri" panose="020F0502020204030204" pitchFamily="34" charset="0"/>
              </a:rPr>
              <a:t> </a:t>
            </a:r>
            <a:r>
              <a:rPr lang="en-US" sz="2600" b="0" i="0" dirty="0">
                <a:solidFill>
                  <a:srgbClr val="202124"/>
                </a:solidFill>
                <a:effectLst/>
              </a:rPr>
              <a:t>Salmonellosis (</a:t>
            </a:r>
            <a:r>
              <a:rPr lang="en-US" sz="2600" i="1" dirty="0">
                <a:cs typeface="Calibri" panose="020F0502020204030204" pitchFamily="34" charset="0"/>
              </a:rPr>
              <a:t>Salmonella </a:t>
            </a:r>
            <a:r>
              <a:rPr lang="en-US" sz="2600" dirty="0">
                <a:cs typeface="Calibri" panose="020F0502020204030204" pitchFamily="34" charset="0"/>
              </a:rPr>
              <a:t>spp. bacteria), White-Nosed Syndrome (</a:t>
            </a:r>
            <a:r>
              <a:rPr lang="en-US" sz="2600" i="1" dirty="0">
                <a:cs typeface="Calibri" panose="020F0502020204030204" pitchFamily="34" charset="0"/>
              </a:rPr>
              <a:t>Pseudogymnoascus </a:t>
            </a:r>
            <a:r>
              <a:rPr lang="en-US" sz="2600" i="1" dirty="0" err="1">
                <a:cs typeface="Calibri" panose="020F0502020204030204" pitchFamily="34" charset="0"/>
              </a:rPr>
              <a:t>destructans</a:t>
            </a:r>
            <a:r>
              <a:rPr lang="en-US" sz="2600" dirty="0">
                <a:cs typeface="Calibri" panose="020F0502020204030204" pitchFamily="34" charset="0"/>
              </a:rPr>
              <a:t>)</a:t>
            </a:r>
          </a:p>
        </p:txBody>
      </p:sp>
      <p:pic>
        <p:nvPicPr>
          <p:cNvPr id="13314" name="Picture 2">
            <a:extLst>
              <a:ext uri="{FF2B5EF4-FFF2-40B4-BE49-F238E27FC236}">
                <a16:creationId xmlns:a16="http://schemas.microsoft.com/office/drawing/2014/main" id="{9659E1AD-8D04-0589-5E06-E55332D5C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7947" y="3420853"/>
            <a:ext cx="4485736" cy="31773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descr="A map of the world&#10;&#10;Description automatically generated with medium confidence">
            <a:extLst>
              <a:ext uri="{FF2B5EF4-FFF2-40B4-BE49-F238E27FC236}">
                <a16:creationId xmlns:a16="http://schemas.microsoft.com/office/drawing/2014/main" id="{31FF418A-3700-AF4F-4E9F-E91DA8B2ABC3}"/>
              </a:ext>
            </a:extLst>
          </p:cNvPr>
          <p:cNvPicPr>
            <a:picLocks noChangeAspect="1"/>
          </p:cNvPicPr>
          <p:nvPr/>
        </p:nvPicPr>
        <p:blipFill>
          <a:blip r:embed="rId4"/>
          <a:stretch>
            <a:fillRect/>
          </a:stretch>
        </p:blipFill>
        <p:spPr>
          <a:xfrm>
            <a:off x="586596" y="3420853"/>
            <a:ext cx="6458309" cy="2679978"/>
          </a:xfrm>
          <a:prstGeom prst="rect">
            <a:avLst/>
          </a:prstGeom>
        </p:spPr>
      </p:pic>
      <p:sp>
        <p:nvSpPr>
          <p:cNvPr id="7" name="TextBox 6">
            <a:extLst>
              <a:ext uri="{FF2B5EF4-FFF2-40B4-BE49-F238E27FC236}">
                <a16:creationId xmlns:a16="http://schemas.microsoft.com/office/drawing/2014/main" id="{2D7503A0-3FE7-BB4F-041B-60FCA9AAB218}"/>
              </a:ext>
            </a:extLst>
          </p:cNvPr>
          <p:cNvSpPr txBox="1"/>
          <p:nvPr/>
        </p:nvSpPr>
        <p:spPr>
          <a:xfrm>
            <a:off x="0" y="6459485"/>
            <a:ext cx="4046136" cy="369332"/>
          </a:xfrm>
          <a:prstGeom prst="rect">
            <a:avLst/>
          </a:prstGeom>
          <a:solidFill>
            <a:schemeClr val="bg1"/>
          </a:solidFill>
        </p:spPr>
        <p:txBody>
          <a:bodyPr wrap="square" rtlCol="0">
            <a:spAutoFit/>
          </a:bodyPr>
          <a:lstStyle/>
          <a:p>
            <a:r>
              <a:rPr lang="en-US" dirty="0">
                <a:cs typeface="Franklin Gothic Medium"/>
              </a:rPr>
              <a:t>Ali et al. 2012. </a:t>
            </a:r>
            <a:r>
              <a:rPr lang="en-US" i="1" dirty="0">
                <a:cs typeface="Franklin Gothic Medium"/>
              </a:rPr>
              <a:t>WHO Bulletin.</a:t>
            </a:r>
          </a:p>
        </p:txBody>
      </p:sp>
      <p:sp>
        <p:nvSpPr>
          <p:cNvPr id="9" name="TextBox 8">
            <a:extLst>
              <a:ext uri="{FF2B5EF4-FFF2-40B4-BE49-F238E27FC236}">
                <a16:creationId xmlns:a16="http://schemas.microsoft.com/office/drawing/2014/main" id="{0BB83244-5BC6-E852-0D54-368F342B3412}"/>
              </a:ext>
            </a:extLst>
          </p:cNvPr>
          <p:cNvSpPr txBox="1"/>
          <p:nvPr/>
        </p:nvSpPr>
        <p:spPr>
          <a:xfrm>
            <a:off x="586596" y="3244334"/>
            <a:ext cx="4046136" cy="369332"/>
          </a:xfrm>
          <a:prstGeom prst="rect">
            <a:avLst/>
          </a:prstGeom>
          <a:solidFill>
            <a:schemeClr val="bg1"/>
          </a:solidFill>
        </p:spPr>
        <p:txBody>
          <a:bodyPr wrap="square" rtlCol="0">
            <a:spAutoFit/>
          </a:bodyPr>
          <a:lstStyle/>
          <a:p>
            <a:r>
              <a:rPr lang="en-US" dirty="0">
                <a:cs typeface="Franklin Gothic Medium"/>
              </a:rPr>
              <a:t>Global Burden of Cholera, 2012</a:t>
            </a:r>
            <a:endParaRPr lang="en-US" i="1" dirty="0">
              <a:cs typeface="Franklin Gothic Medium"/>
            </a:endParaRPr>
          </a:p>
        </p:txBody>
      </p:sp>
      <p:sp>
        <p:nvSpPr>
          <p:cNvPr id="10" name="TextBox 9">
            <a:extLst>
              <a:ext uri="{FF2B5EF4-FFF2-40B4-BE49-F238E27FC236}">
                <a16:creationId xmlns:a16="http://schemas.microsoft.com/office/drawing/2014/main" id="{FF6A56F7-5988-A0A3-9241-B08B0D1FC0B6}"/>
              </a:ext>
            </a:extLst>
          </p:cNvPr>
          <p:cNvSpPr txBox="1"/>
          <p:nvPr/>
        </p:nvSpPr>
        <p:spPr>
          <a:xfrm>
            <a:off x="3718331" y="5912358"/>
            <a:ext cx="3404211" cy="646331"/>
          </a:xfrm>
          <a:prstGeom prst="rect">
            <a:avLst/>
          </a:prstGeom>
          <a:solidFill>
            <a:schemeClr val="bg1"/>
          </a:solidFill>
        </p:spPr>
        <p:txBody>
          <a:bodyPr wrap="square" rtlCol="0">
            <a:spAutoFit/>
          </a:bodyPr>
          <a:lstStyle/>
          <a:p>
            <a:r>
              <a:rPr lang="en-US" i="1" dirty="0">
                <a:cs typeface="Franklin Gothic Medium"/>
              </a:rPr>
              <a:t>Estimated 2.8 million cases &amp; 95,000 deaths annually</a:t>
            </a:r>
          </a:p>
        </p:txBody>
      </p:sp>
      <p:sp>
        <p:nvSpPr>
          <p:cNvPr id="2" name="Title 1">
            <a:extLst>
              <a:ext uri="{FF2B5EF4-FFF2-40B4-BE49-F238E27FC236}">
                <a16:creationId xmlns:a16="http://schemas.microsoft.com/office/drawing/2014/main" id="{0DBA08EA-22A3-25B9-CD9C-507A0BC82FE0}"/>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3318234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92527" y="1391997"/>
            <a:ext cx="11766430" cy="6262777"/>
          </a:xfrm>
        </p:spPr>
        <p:txBody>
          <a:bodyPr>
            <a:normAutofit/>
          </a:bodyPr>
          <a:lstStyle/>
          <a:p>
            <a:r>
              <a:rPr lang="en-US" b="1" dirty="0">
                <a:latin typeface="Calibri" panose="020F0502020204030204" pitchFamily="34" charset="0"/>
                <a:cs typeface="Calibri" panose="020F0502020204030204" pitchFamily="34" charset="0"/>
              </a:rPr>
              <a:t>Environmentally-transmitted</a:t>
            </a:r>
            <a:r>
              <a:rPr lang="en-US" dirty="0">
                <a:latin typeface="Calibri" panose="020F0502020204030204" pitchFamily="34" charset="0"/>
                <a:cs typeface="Calibri" panose="020F0502020204030204" pitchFamily="34" charset="0"/>
              </a:rPr>
              <a:t> pathogens are transmitted outside of the host (e.g. water-borne, food-borne)</a:t>
            </a:r>
          </a:p>
          <a:p>
            <a:pPr lvl="1"/>
            <a:r>
              <a:rPr lang="en-US" sz="2600" dirty="0">
                <a:cs typeface="Calibri" panose="020F0502020204030204" pitchFamily="34" charset="0"/>
              </a:rPr>
              <a:t>Examples: Cholera </a:t>
            </a:r>
            <a:r>
              <a:rPr lang="en-US" sz="2600" i="1" dirty="0">
                <a:cs typeface="Calibri" panose="020F0502020204030204" pitchFamily="34" charset="0"/>
              </a:rPr>
              <a:t>(Vibrio cholerae</a:t>
            </a:r>
            <a:r>
              <a:rPr lang="en-US" sz="2600" dirty="0">
                <a:cs typeface="Calibri" panose="020F0502020204030204" pitchFamily="34" charset="0"/>
              </a:rPr>
              <a:t>)</a:t>
            </a:r>
            <a:r>
              <a:rPr lang="en-US" sz="2600" i="1" dirty="0">
                <a:cs typeface="Calibri" panose="020F0502020204030204" pitchFamily="34" charset="0"/>
              </a:rPr>
              <a:t>,</a:t>
            </a:r>
            <a:r>
              <a:rPr lang="en-US" sz="2600" dirty="0">
                <a:cs typeface="Calibri" panose="020F0502020204030204" pitchFamily="34" charset="0"/>
              </a:rPr>
              <a:t> </a:t>
            </a:r>
            <a:r>
              <a:rPr lang="en-US" sz="2600" b="0" i="0" dirty="0">
                <a:solidFill>
                  <a:srgbClr val="202124"/>
                </a:solidFill>
                <a:effectLst/>
              </a:rPr>
              <a:t>Salmonellosis (</a:t>
            </a:r>
            <a:r>
              <a:rPr lang="en-US" sz="2600" i="1" dirty="0">
                <a:cs typeface="Calibri" panose="020F0502020204030204" pitchFamily="34" charset="0"/>
              </a:rPr>
              <a:t>Salmonella </a:t>
            </a:r>
            <a:r>
              <a:rPr lang="en-US" sz="2600" dirty="0">
                <a:cs typeface="Calibri" panose="020F0502020204030204" pitchFamily="34" charset="0"/>
              </a:rPr>
              <a:t>spp. bacteria), White-Nosed Syndrome (</a:t>
            </a:r>
            <a:r>
              <a:rPr lang="en-US" sz="2600" i="1" dirty="0">
                <a:cs typeface="Calibri" panose="020F0502020204030204" pitchFamily="34" charset="0"/>
              </a:rPr>
              <a:t>Pseudogymnoascus </a:t>
            </a:r>
            <a:r>
              <a:rPr lang="en-US" sz="2600" i="1" dirty="0" err="1">
                <a:cs typeface="Calibri" panose="020F0502020204030204" pitchFamily="34" charset="0"/>
              </a:rPr>
              <a:t>destructans</a:t>
            </a:r>
            <a:r>
              <a:rPr lang="en-US" sz="2600" dirty="0">
                <a:cs typeface="Calibri" panose="020F0502020204030204" pitchFamily="34" charset="0"/>
              </a:rPr>
              <a:t>)</a:t>
            </a:r>
          </a:p>
          <a:p>
            <a:pPr lvl="1"/>
            <a:r>
              <a:rPr lang="en-US" sz="2600" dirty="0">
                <a:cs typeface="Calibri" panose="020F0502020204030204" pitchFamily="34" charset="0"/>
              </a:rPr>
              <a:t>Here, the </a:t>
            </a:r>
            <a:r>
              <a:rPr lang="en-US" sz="2600" b="1" dirty="0">
                <a:solidFill>
                  <a:srgbClr val="AC50F3"/>
                </a:solidFill>
                <a:cs typeface="Calibri" panose="020F0502020204030204" pitchFamily="34" charset="0"/>
              </a:rPr>
              <a:t>environmental reservoir </a:t>
            </a:r>
            <a:r>
              <a:rPr lang="en-US" sz="2600" dirty="0">
                <a:cs typeface="Calibri" panose="020F0502020204030204" pitchFamily="34" charset="0"/>
              </a:rPr>
              <a:t>is often modeled as its own population</a:t>
            </a:r>
          </a:p>
        </p:txBody>
      </p:sp>
      <p:grpSp>
        <p:nvGrpSpPr>
          <p:cNvPr id="47" name="Group 46">
            <a:extLst>
              <a:ext uri="{FF2B5EF4-FFF2-40B4-BE49-F238E27FC236}">
                <a16:creationId xmlns:a16="http://schemas.microsoft.com/office/drawing/2014/main" id="{EC18549D-1213-C1E3-4616-55C3C1A106B9}"/>
              </a:ext>
            </a:extLst>
          </p:cNvPr>
          <p:cNvGrpSpPr/>
          <p:nvPr/>
        </p:nvGrpSpPr>
        <p:grpSpPr>
          <a:xfrm>
            <a:off x="6472487" y="3143179"/>
            <a:ext cx="5045543" cy="3245011"/>
            <a:chOff x="5360232" y="2742073"/>
            <a:chExt cx="5045543" cy="3245011"/>
          </a:xfrm>
        </p:grpSpPr>
        <p:grpSp>
          <p:nvGrpSpPr>
            <p:cNvPr id="2" name="Group 1">
              <a:extLst>
                <a:ext uri="{FF2B5EF4-FFF2-40B4-BE49-F238E27FC236}">
                  <a16:creationId xmlns:a16="http://schemas.microsoft.com/office/drawing/2014/main" id="{3778139D-BE98-D47F-95F4-A18BF45F3425}"/>
                </a:ext>
              </a:extLst>
            </p:cNvPr>
            <p:cNvGrpSpPr/>
            <p:nvPr/>
          </p:nvGrpSpPr>
          <p:grpSpPr>
            <a:xfrm>
              <a:off x="5360232" y="2742073"/>
              <a:ext cx="5045543" cy="1621357"/>
              <a:chOff x="2758440" y="1630363"/>
              <a:chExt cx="5931043" cy="2043761"/>
            </a:xfrm>
          </p:grpSpPr>
          <p:grpSp>
            <p:nvGrpSpPr>
              <p:cNvPr id="3" name="Group 2">
                <a:extLst>
                  <a:ext uri="{FF2B5EF4-FFF2-40B4-BE49-F238E27FC236}">
                    <a16:creationId xmlns:a16="http://schemas.microsoft.com/office/drawing/2014/main" id="{28287212-86CE-0972-CB08-5EF1DE9C3A79}"/>
                  </a:ext>
                </a:extLst>
              </p:cNvPr>
              <p:cNvGrpSpPr/>
              <p:nvPr/>
            </p:nvGrpSpPr>
            <p:grpSpPr>
              <a:xfrm>
                <a:off x="2758440" y="1630363"/>
                <a:ext cx="5931043" cy="2021178"/>
                <a:chOff x="2634893" y="952481"/>
                <a:chExt cx="5931043" cy="2021178"/>
              </a:xfrm>
            </p:grpSpPr>
            <p:grpSp>
              <p:nvGrpSpPr>
                <p:cNvPr id="5" name="Group 4">
                  <a:extLst>
                    <a:ext uri="{FF2B5EF4-FFF2-40B4-BE49-F238E27FC236}">
                      <a16:creationId xmlns:a16="http://schemas.microsoft.com/office/drawing/2014/main" id="{BD409AF7-3C9F-FBD6-73DC-6F9B687FC310}"/>
                    </a:ext>
                  </a:extLst>
                </p:cNvPr>
                <p:cNvGrpSpPr/>
                <p:nvPr/>
              </p:nvGrpSpPr>
              <p:grpSpPr>
                <a:xfrm>
                  <a:off x="4545362" y="1525402"/>
                  <a:ext cx="4020574" cy="1448257"/>
                  <a:chOff x="3433421" y="1996212"/>
                  <a:chExt cx="4020574" cy="1448257"/>
                </a:xfrm>
              </p:grpSpPr>
              <p:grpSp>
                <p:nvGrpSpPr>
                  <p:cNvPr id="17" name="Group 16">
                    <a:extLst>
                      <a:ext uri="{FF2B5EF4-FFF2-40B4-BE49-F238E27FC236}">
                        <a16:creationId xmlns:a16="http://schemas.microsoft.com/office/drawing/2014/main" id="{1FE7B071-4A2D-B2AD-452D-B54FD9648C41}"/>
                      </a:ext>
                    </a:extLst>
                  </p:cNvPr>
                  <p:cNvGrpSpPr/>
                  <p:nvPr/>
                </p:nvGrpSpPr>
                <p:grpSpPr>
                  <a:xfrm>
                    <a:off x="3433421" y="1996212"/>
                    <a:ext cx="3166363" cy="1448257"/>
                    <a:chOff x="3456377" y="2549616"/>
                    <a:chExt cx="2267793" cy="961934"/>
                  </a:xfrm>
                </p:grpSpPr>
                <mc:AlternateContent xmlns:mc="http://schemas.openxmlformats.org/markup-compatibility/2006" xmlns:a14="http://schemas.microsoft.com/office/drawing/2010/main">
                  <mc:Choice Requires="a14">
                    <p:graphicFrame>
                      <p:nvGraphicFramePr>
                        <p:cNvPr id="20" name="Object 19">
                          <a:extLst>
                            <a:ext uri="{FF2B5EF4-FFF2-40B4-BE49-F238E27FC236}">
                              <a16:creationId xmlns:a16="http://schemas.microsoft.com/office/drawing/2014/main" id="{38A48C3E-846A-7E03-FF1C-97A5C11BA3E4}"/>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0" name="Object 19">
                                      <a:extLst>
                                        <a:ext uri="{FF2B5EF4-FFF2-40B4-BE49-F238E27FC236}">
                                          <a16:creationId xmlns:a16="http://schemas.microsoft.com/office/drawing/2014/main" id="{38A48C3E-846A-7E03-FF1C-97A5C11BA3E4}"/>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0" name="Object 19">
                          <a:extLst>
                            <a:ext uri="{FF2B5EF4-FFF2-40B4-BE49-F238E27FC236}">
                              <a16:creationId xmlns:a16="http://schemas.microsoft.com/office/drawing/2014/main" id="{38A48C3E-846A-7E03-FF1C-97A5C11BA3E4}"/>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0" name="Object 19">
                                      <a:extLst>
                                        <a:ext uri="{FF2B5EF4-FFF2-40B4-BE49-F238E27FC236}">
                                          <a16:creationId xmlns:a16="http://schemas.microsoft.com/office/drawing/2014/main" id="{38A48C3E-846A-7E03-FF1C-97A5C11BA3E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1" name="Group 20">
                      <a:extLst>
                        <a:ext uri="{FF2B5EF4-FFF2-40B4-BE49-F238E27FC236}">
                          <a16:creationId xmlns:a16="http://schemas.microsoft.com/office/drawing/2014/main" id="{A47C0AF1-8A90-32BA-3D9E-FB8A16367F35}"/>
                        </a:ext>
                      </a:extLst>
                    </p:cNvPr>
                    <p:cNvGrpSpPr/>
                    <p:nvPr/>
                  </p:nvGrpSpPr>
                  <p:grpSpPr>
                    <a:xfrm>
                      <a:off x="3456377" y="2549616"/>
                      <a:ext cx="2267793" cy="621784"/>
                      <a:chOff x="4032088" y="2139665"/>
                      <a:chExt cx="2267793" cy="621784"/>
                    </a:xfrm>
                  </p:grpSpPr>
                  <p:sp>
                    <p:nvSpPr>
                      <p:cNvPr id="24" name="Rectangle 23">
                        <a:extLst>
                          <a:ext uri="{FF2B5EF4-FFF2-40B4-BE49-F238E27FC236}">
                            <a16:creationId xmlns:a16="http://schemas.microsoft.com/office/drawing/2014/main" id="{80BC9B69-BC2F-369D-66C3-C5349513B80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5" name="Rectangle 24">
                        <a:extLst>
                          <a:ext uri="{FF2B5EF4-FFF2-40B4-BE49-F238E27FC236}">
                            <a16:creationId xmlns:a16="http://schemas.microsoft.com/office/drawing/2014/main" id="{64E65AEA-E5B4-459D-5E1B-BDE7E0608383}"/>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2" name="Straight Arrow Connector 21">
                      <a:extLst>
                        <a:ext uri="{FF2B5EF4-FFF2-40B4-BE49-F238E27FC236}">
                          <a16:creationId xmlns:a16="http://schemas.microsoft.com/office/drawing/2014/main" id="{9ADC6CDF-DF56-115C-DC7A-DD7D879EFE8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DD38E24F-F221-F8F0-17F7-4B4E3E015CB7}"/>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8" name="Rectangle 17">
                    <a:extLst>
                      <a:ext uri="{FF2B5EF4-FFF2-40B4-BE49-F238E27FC236}">
                        <a16:creationId xmlns:a16="http://schemas.microsoft.com/office/drawing/2014/main" id="{69E4B3A5-7A9D-6555-7A1F-9402A2A04714}"/>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p:txBody>
              </p:sp>
              <p:sp>
                <p:nvSpPr>
                  <p:cNvPr id="19" name="Rectangle 18">
                    <a:extLst>
                      <a:ext uri="{FF2B5EF4-FFF2-40B4-BE49-F238E27FC236}">
                        <a16:creationId xmlns:a16="http://schemas.microsoft.com/office/drawing/2014/main" id="{71172DE9-E169-5E47-43FB-7B4CB6970B5B}"/>
                      </a:ext>
                    </a:extLst>
                  </p:cNvPr>
                  <p:cNvSpPr/>
                  <p:nvPr/>
                </p:nvSpPr>
                <p:spPr>
                  <a:xfrm>
                    <a:off x="6276817" y="2220287"/>
                    <a:ext cx="1177178" cy="1224181"/>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p:txBody>
              </p:sp>
            </p:grpSp>
            <p:cxnSp>
              <p:nvCxnSpPr>
                <p:cNvPr id="9" name="Straight Arrow Connector 8">
                  <a:extLst>
                    <a:ext uri="{FF2B5EF4-FFF2-40B4-BE49-F238E27FC236}">
                      <a16:creationId xmlns:a16="http://schemas.microsoft.com/office/drawing/2014/main" id="{52C8E6B0-B8B6-3D36-49B1-ED9AF5C5AEA0}"/>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D347A44F-3EE1-29A9-0B6D-006D7DFD951D}"/>
                    </a:ext>
                  </a:extLst>
                </p:cNvPr>
                <p:cNvCxnSpPr/>
                <p:nvPr/>
              </p:nvCxnSpPr>
              <p:spPr>
                <a:xfrm flipV="1">
                  <a:off x="5714687" y="1297538"/>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E7B08060-605B-0377-D07A-5C9B3994BFD7}"/>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6557E03-C34E-53C6-E5DA-04447BA77E07}"/>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C7535A35-C705-1854-0800-D7B0EAAE7C0A}"/>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C38346CA-3C9C-EE73-576A-C0BD452C5E55}"/>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9A46E99F-F185-CE2F-1605-EB3D7A62C833}"/>
                    </a:ext>
                  </a:extLst>
                </p:cNvPr>
                <p:cNvSpPr/>
                <p:nvPr/>
              </p:nvSpPr>
              <p:spPr>
                <a:xfrm>
                  <a:off x="5280508" y="1054036"/>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3CB58402-6CBE-BBFE-3534-7037F8432177}"/>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sp>
            <p:nvSpPr>
              <p:cNvPr id="4" name="Rectangle 3">
                <a:extLst>
                  <a:ext uri="{FF2B5EF4-FFF2-40B4-BE49-F238E27FC236}">
                    <a16:creationId xmlns:a16="http://schemas.microsoft.com/office/drawing/2014/main" id="{B4CF3DC2-4423-2202-53E1-8115496B8E8D}"/>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p:txBody>
          </p:sp>
        </p:grpSp>
        <p:sp>
          <p:nvSpPr>
            <p:cNvPr id="27" name="Rectangle 26">
              <a:extLst>
                <a:ext uri="{FF2B5EF4-FFF2-40B4-BE49-F238E27FC236}">
                  <a16:creationId xmlns:a16="http://schemas.microsoft.com/office/drawing/2014/main" id="{146ACC94-3728-F247-A936-E5DADB2C074C}"/>
                </a:ext>
              </a:extLst>
            </p:cNvPr>
            <p:cNvSpPr/>
            <p:nvPr/>
          </p:nvSpPr>
          <p:spPr>
            <a:xfrm>
              <a:off x="8074947" y="5015917"/>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B</a:t>
              </a:r>
              <a:endParaRPr lang="en-US" sz="1200" dirty="0">
                <a:solidFill>
                  <a:schemeClr val="tx1"/>
                </a:solidFill>
                <a:cs typeface="Cambria Math"/>
              </a:endParaRPr>
            </a:p>
            <a:p>
              <a:pPr algn="ctr"/>
              <a:r>
                <a:rPr lang="en-US" sz="1400" dirty="0">
                  <a:cs typeface="Cambria Math"/>
                </a:rPr>
                <a:t>Bacteria</a:t>
              </a:r>
              <a:endParaRPr lang="en-US" sz="1400" dirty="0">
                <a:cs typeface="Times New Roman"/>
              </a:endParaRPr>
            </a:p>
          </p:txBody>
        </p:sp>
        <p:cxnSp>
          <p:nvCxnSpPr>
            <p:cNvPr id="28" name="Straight Arrow Connector 27">
              <a:extLst>
                <a:ext uri="{FF2B5EF4-FFF2-40B4-BE49-F238E27FC236}">
                  <a16:creationId xmlns:a16="http://schemas.microsoft.com/office/drawing/2014/main" id="{4F075908-B18C-3ACB-8C0A-538754731743}"/>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868DBF8C-5096-F240-A62A-EB49C617515C}"/>
                    </a:ext>
                  </a:extLst>
                </p:cNvPr>
                <p:cNvSpPr/>
                <p:nvPr/>
              </p:nvSpPr>
              <p:spPr>
                <a:xfrm>
                  <a:off x="7033609" y="5044035"/>
                  <a:ext cx="1102298" cy="475043"/>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dirty="0" smtClean="0">
                            <a:solidFill>
                              <a:schemeClr val="tx1"/>
                            </a:solidFill>
                            <a:latin typeface="Cambria Math" panose="02040503050406030204" pitchFamily="18" charset="0"/>
                            <a:ea typeface="Cambria Math" panose="02040503050406030204" pitchFamily="18" charset="0"/>
                            <a:cs typeface="Cambria Math"/>
                          </a:rPr>
                          <m:t>𝜑</m:t>
                        </m:r>
                      </m:oMath>
                    </m:oMathPara>
                  </a14:m>
                  <a:endParaRPr lang="en-US" sz="2600" dirty="0">
                    <a:solidFill>
                      <a:schemeClr val="tx1"/>
                    </a:solidFill>
                    <a:cs typeface="Cambria Math"/>
                  </a:endParaRPr>
                </a:p>
              </p:txBody>
            </p:sp>
          </mc:Choice>
          <mc:Fallback xmlns="">
            <p:sp>
              <p:nvSpPr>
                <p:cNvPr id="30" name="Rectangle 29">
                  <a:extLst>
                    <a:ext uri="{FF2B5EF4-FFF2-40B4-BE49-F238E27FC236}">
                      <a16:creationId xmlns:a16="http://schemas.microsoft.com/office/drawing/2014/main" id="{868DBF8C-5096-F240-A62A-EB49C617515C}"/>
                    </a:ext>
                  </a:extLst>
                </p:cNvPr>
                <p:cNvSpPr>
                  <a:spLocks noRot="1" noChangeAspect="1" noMove="1" noResize="1" noEditPoints="1" noAdjustHandles="1" noChangeArrowheads="1" noChangeShapeType="1" noTextEdit="1"/>
                </p:cNvSpPr>
                <p:nvPr/>
              </p:nvSpPr>
              <p:spPr>
                <a:xfrm>
                  <a:off x="7033609" y="5044035"/>
                  <a:ext cx="1102298" cy="475043"/>
                </a:xfrm>
                <a:prstGeom prst="rect">
                  <a:avLst/>
                </a:prstGeom>
                <a:blipFill>
                  <a:blip r:embed="rId7"/>
                  <a:stretch>
                    <a:fillRect b="-7692"/>
                  </a:stretch>
                </a:blipFill>
                <a:ln>
                  <a:noFill/>
                </a:ln>
              </p:spPr>
              <p:txBody>
                <a:bodyPr/>
                <a:lstStyle/>
                <a:p>
                  <a:r>
                    <a:rPr lang="en-US">
                      <a:noFill/>
                    </a:rPr>
                    <a:t> </a:t>
                  </a:r>
                </a:p>
              </p:txBody>
            </p:sp>
          </mc:Fallback>
        </mc:AlternateContent>
        <p:cxnSp>
          <p:nvCxnSpPr>
            <p:cNvPr id="33" name="Curved Connector 32">
              <a:extLst>
                <a:ext uri="{FF2B5EF4-FFF2-40B4-BE49-F238E27FC236}">
                  <a16:creationId xmlns:a16="http://schemas.microsoft.com/office/drawing/2014/main" id="{FD122DAF-A514-C724-54DA-696F32DA75D0}"/>
                </a:ext>
              </a:extLst>
            </p:cNvPr>
            <p:cNvCxnSpPr>
              <a:cxnSpLocks/>
              <a:stCxn id="18" idx="2"/>
              <a:endCxn id="30" idx="0"/>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CD29061C-EFF0-F20F-E40E-35A90822AA28}"/>
                </a:ext>
              </a:extLst>
            </p:cNvPr>
            <p:cNvCxnSpPr>
              <a:cxnSpLocks/>
              <a:stCxn id="27" idx="0"/>
              <a:endCxn id="25" idx="2"/>
            </p:cNvCxnSpPr>
            <p:nvPr/>
          </p:nvCxnSpPr>
          <p:spPr>
            <a:xfrm rot="16200000" flipV="1">
              <a:off x="7517801" y="3958058"/>
              <a:ext cx="1076677" cy="1039042"/>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1A326424-5DFB-E747-174A-6EE09170BDFC}"/>
                  </a:ext>
                </a:extLst>
              </p:cNvPr>
              <p:cNvSpPr/>
              <p:nvPr/>
            </p:nvSpPr>
            <p:spPr>
              <a:xfrm>
                <a:off x="-109959" y="4302253"/>
                <a:ext cx="5003200"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𝑏</m:t>
                      </m:r>
                      <m:r>
                        <a:rPr lang="en-US" sz="2500" b="1" i="1" dirty="0" smtClean="0">
                          <a:latin typeface="Cambria Math" panose="02040503050406030204" pitchFamily="18" charset="0"/>
                          <a:ea typeface="Cambria Math" panose="02040503050406030204" pitchFamily="18" charset="0"/>
                          <a:sym typeface="Symbol" pitchFamily="2" charset="2"/>
                        </a:rPr>
                        <m:t>(</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i="1" dirty="0">
                          <a:latin typeface="Cambria Math" panose="02040503050406030204" pitchFamily="18" charset="0"/>
                          <a:ea typeface="Cambria Math" panose="02040503050406030204" pitchFamily="18" charset="0"/>
                          <a:sym typeface="Symbol" pitchFamily="2" charset="2"/>
                        </a:rPr>
                        <m:t>+</m:t>
                      </m:r>
                      <m:r>
                        <a:rPr lang="en-US" sz="25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2500" i="1" dirty="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𝛽</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𝑩</m:t>
                      </m:r>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25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2500" b="1" i="1" dirty="0">
                  <a:ea typeface="Lucida Grande"/>
                  <a:cs typeface="Times New Roman"/>
                </a:endParaRPr>
              </a:p>
            </p:txBody>
          </p:sp>
        </mc:Choice>
        <mc:Fallback xmlns="">
          <p:sp>
            <p:nvSpPr>
              <p:cNvPr id="43" name="Rectangle 42">
                <a:extLst>
                  <a:ext uri="{FF2B5EF4-FFF2-40B4-BE49-F238E27FC236}">
                    <a16:creationId xmlns:a16="http://schemas.microsoft.com/office/drawing/2014/main" id="{1A326424-5DFB-E747-174A-6EE09170BDFC}"/>
                  </a:ext>
                </a:extLst>
              </p:cNvPr>
              <p:cNvSpPr>
                <a:spLocks noRot="1" noChangeAspect="1" noMove="1" noResize="1" noEditPoints="1" noAdjustHandles="1" noChangeArrowheads="1" noChangeShapeType="1" noTextEdit="1"/>
              </p:cNvSpPr>
              <p:nvPr/>
            </p:nvSpPr>
            <p:spPr>
              <a:xfrm>
                <a:off x="-109959" y="4302253"/>
                <a:ext cx="5003200" cy="822726"/>
              </a:xfrm>
              <a:prstGeom prst="rect">
                <a:avLst/>
              </a:prstGeom>
              <a:blipFill>
                <a:blip r:embed="rId8"/>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D612C87D-B6D8-FBC1-1A36-9C8307998CC8}"/>
                  </a:ext>
                </a:extLst>
              </p:cNvPr>
              <p:cNvSpPr/>
              <p:nvPr/>
            </p:nvSpPr>
            <p:spPr>
              <a:xfrm>
                <a:off x="-427200" y="5139540"/>
                <a:ext cx="4861143"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a:latin typeface="Cambria Math" panose="02040503050406030204" pitchFamily="18" charset="0"/>
                          <a:ea typeface="Cambria Math" panose="02040503050406030204" pitchFamily="18" charset="0"/>
                          <a:sym typeface="Symbol" pitchFamily="2" charset="2"/>
                        </a:rPr>
                        <m:t>𝛽</m:t>
                      </m:r>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𝑩</m:t>
                      </m:r>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smtClean="0">
                          <a:latin typeface="Cambria Math" panose="02040503050406030204" pitchFamily="18" charset="0"/>
                          <a:ea typeface="Cambria Math" panose="02040503050406030204" pitchFamily="18" charset="0"/>
                          <a:sym typeface="Symbol" pitchFamily="2" charset="2"/>
                        </a:rPr>
                        <m:t>𝛼</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2500" b="1" dirty="0">
                  <a:ea typeface="Lucida Grande"/>
                  <a:cs typeface="Times New Roman"/>
                </a:endParaRPr>
              </a:p>
            </p:txBody>
          </p:sp>
        </mc:Choice>
        <mc:Fallback xmlns="">
          <p:sp>
            <p:nvSpPr>
              <p:cNvPr id="44" name="Rectangle 43">
                <a:extLst>
                  <a:ext uri="{FF2B5EF4-FFF2-40B4-BE49-F238E27FC236}">
                    <a16:creationId xmlns:a16="http://schemas.microsoft.com/office/drawing/2014/main" id="{D612C87D-B6D8-FBC1-1A36-9C8307998CC8}"/>
                  </a:ext>
                </a:extLst>
              </p:cNvPr>
              <p:cNvSpPr>
                <a:spLocks noRot="1" noChangeAspect="1" noMove="1" noResize="1" noEditPoints="1" noAdjustHandles="1" noChangeArrowheads="1" noChangeShapeType="1" noTextEdit="1"/>
              </p:cNvSpPr>
              <p:nvPr/>
            </p:nvSpPr>
            <p:spPr>
              <a:xfrm>
                <a:off x="-427200" y="5139540"/>
                <a:ext cx="4861143" cy="822726"/>
              </a:xfrm>
              <a:prstGeom prst="rect">
                <a:avLst/>
              </a:prstGeom>
              <a:blipFill>
                <a:blip r:embed="rId9"/>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B05172F4-8410-CF0E-086A-21B1A3383DFB}"/>
                  </a:ext>
                </a:extLst>
              </p:cNvPr>
              <p:cNvSpPr/>
              <p:nvPr/>
            </p:nvSpPr>
            <p:spPr>
              <a:xfrm>
                <a:off x="-294463" y="5976827"/>
                <a:ext cx="3081636"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b="0" i="1" dirty="0" smtClean="0">
                          <a:latin typeface="Cambria Math" panose="02040503050406030204" pitchFamily="18" charset="0"/>
                          <a:ea typeface="Cambria Math" panose="02040503050406030204" pitchFamily="18" charset="0"/>
                          <a:sym typeface="Symbol" pitchFamily="2" charset="2"/>
                        </a:rPr>
                        <m:t>𝛾</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dirty="0">
                          <a:latin typeface="Cambria Math" panose="02040503050406030204" pitchFamily="18" charset="0"/>
                          <a:ea typeface="Cambria Math" panose="02040503050406030204" pitchFamily="18" charset="0"/>
                          <a:sym typeface="Symbol" pitchFamily="2" charset="2"/>
                        </a:rPr>
                        <m:t>−</m:t>
                      </m:r>
                      <m:r>
                        <a:rPr lang="el-GR" sz="2500" i="1" dirty="0">
                          <a:latin typeface="Cambria Math" panose="02040503050406030204" pitchFamily="18" charset="0"/>
                          <a:ea typeface="Cambria Math" panose="02040503050406030204" pitchFamily="18" charset="0"/>
                          <a:sym typeface="Symbol" pitchFamily="2" charset="2"/>
                        </a:rPr>
                        <m:t>𝜇</m:t>
                      </m:r>
                      <m:r>
                        <a:rPr lang="en-US" sz="25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2500" b="1" dirty="0">
                  <a:ea typeface="Lucida Grande"/>
                  <a:cs typeface="Times New Roman"/>
                </a:endParaRPr>
              </a:p>
            </p:txBody>
          </p:sp>
        </mc:Choice>
        <mc:Fallback xmlns="">
          <p:sp>
            <p:nvSpPr>
              <p:cNvPr id="45" name="Rectangle 44">
                <a:extLst>
                  <a:ext uri="{FF2B5EF4-FFF2-40B4-BE49-F238E27FC236}">
                    <a16:creationId xmlns:a16="http://schemas.microsoft.com/office/drawing/2014/main" id="{B05172F4-8410-CF0E-086A-21B1A3383DFB}"/>
                  </a:ext>
                </a:extLst>
              </p:cNvPr>
              <p:cNvSpPr>
                <a:spLocks noRot="1" noChangeAspect="1" noMove="1" noResize="1" noEditPoints="1" noAdjustHandles="1" noChangeArrowheads="1" noChangeShapeType="1" noTextEdit="1"/>
              </p:cNvSpPr>
              <p:nvPr/>
            </p:nvSpPr>
            <p:spPr>
              <a:xfrm>
                <a:off x="-294463" y="5976827"/>
                <a:ext cx="3081636" cy="822726"/>
              </a:xfrm>
              <a:prstGeom prst="rect">
                <a:avLst/>
              </a:prstGeom>
              <a:blipFill>
                <a:blip r:embed="rId10"/>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B084F21E-1A79-E80D-3C11-7CFEA0658E5C}"/>
                  </a:ext>
                </a:extLst>
              </p:cNvPr>
              <p:cNvSpPr/>
              <p:nvPr/>
            </p:nvSpPr>
            <p:spPr>
              <a:xfrm>
                <a:off x="-11378" y="3479527"/>
                <a:ext cx="2046564"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𝑩</m:t>
                          </m:r>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400" i="1" dirty="0">
                          <a:latin typeface="Cambria Math" panose="02040503050406030204" pitchFamily="18" charset="0"/>
                          <a:ea typeface="Cambria Math" panose="02040503050406030204" pitchFamily="18" charset="0"/>
                          <a:cs typeface="Cambria Math"/>
                        </a:rPr>
                        <m:t>𝜑</m:t>
                      </m:r>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𝑩</m:t>
                      </m:r>
                    </m:oMath>
                  </m:oMathPara>
                </a14:m>
                <a:endParaRPr lang="en-US" sz="2500" b="1" i="1" dirty="0">
                  <a:ea typeface="Lucida Grande"/>
                  <a:cs typeface="Times New Roman"/>
                </a:endParaRPr>
              </a:p>
            </p:txBody>
          </p:sp>
        </mc:Choice>
        <mc:Fallback xmlns="">
          <p:sp>
            <p:nvSpPr>
              <p:cNvPr id="46" name="Rectangle 45">
                <a:extLst>
                  <a:ext uri="{FF2B5EF4-FFF2-40B4-BE49-F238E27FC236}">
                    <a16:creationId xmlns:a16="http://schemas.microsoft.com/office/drawing/2014/main" id="{B084F21E-1A79-E80D-3C11-7CFEA0658E5C}"/>
                  </a:ext>
                </a:extLst>
              </p:cNvPr>
              <p:cNvSpPr>
                <a:spLocks noRot="1" noChangeAspect="1" noMove="1" noResize="1" noEditPoints="1" noAdjustHandles="1" noChangeArrowheads="1" noChangeShapeType="1" noTextEdit="1"/>
              </p:cNvSpPr>
              <p:nvPr/>
            </p:nvSpPr>
            <p:spPr>
              <a:xfrm>
                <a:off x="-11378" y="3479527"/>
                <a:ext cx="2046564" cy="822726"/>
              </a:xfrm>
              <a:prstGeom prst="rect">
                <a:avLst/>
              </a:prstGeom>
              <a:blipFill>
                <a:blip r:embed="rId11"/>
                <a:stretch>
                  <a:fillRect b="-769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C7496FF-F951-1852-62A5-74C8EBC978CF}"/>
              </a:ext>
            </a:extLst>
          </p:cNvPr>
          <p:cNvSpPr txBox="1"/>
          <p:nvPr/>
        </p:nvSpPr>
        <p:spPr>
          <a:xfrm>
            <a:off x="8145864" y="6488668"/>
            <a:ext cx="4046136" cy="369332"/>
          </a:xfrm>
          <a:prstGeom prst="rect">
            <a:avLst/>
          </a:prstGeom>
          <a:solidFill>
            <a:schemeClr val="bg1"/>
          </a:solidFill>
        </p:spPr>
        <p:txBody>
          <a:bodyPr wrap="square" rtlCol="0">
            <a:spAutoFit/>
          </a:bodyPr>
          <a:lstStyle/>
          <a:p>
            <a:r>
              <a:rPr lang="en-US" dirty="0" err="1">
                <a:cs typeface="Franklin Gothic Medium"/>
              </a:rPr>
              <a:t>Codeço</a:t>
            </a:r>
            <a:r>
              <a:rPr lang="en-US" dirty="0">
                <a:cs typeface="Franklin Gothic Medium"/>
              </a:rPr>
              <a:t> 2001. </a:t>
            </a:r>
            <a:r>
              <a:rPr lang="en-US" i="1" dirty="0">
                <a:cs typeface="Franklin Gothic Medium"/>
              </a:rPr>
              <a:t>BMC Infectious Diseases.</a:t>
            </a:r>
          </a:p>
        </p:txBody>
      </p:sp>
      <p:sp>
        <p:nvSpPr>
          <p:cNvPr id="26" name="Right Brace 25">
            <a:extLst>
              <a:ext uri="{FF2B5EF4-FFF2-40B4-BE49-F238E27FC236}">
                <a16:creationId xmlns:a16="http://schemas.microsoft.com/office/drawing/2014/main" id="{E590F9F2-290B-127E-6D7F-450DA1525E9C}"/>
              </a:ext>
            </a:extLst>
          </p:cNvPr>
          <p:cNvSpPr/>
          <p:nvPr/>
        </p:nvSpPr>
        <p:spPr>
          <a:xfrm rot="10800000">
            <a:off x="7074768" y="5149371"/>
            <a:ext cx="337238" cy="126321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D4F62F10-E42D-CE5F-9196-24F9D7A3F623}"/>
              </a:ext>
            </a:extLst>
          </p:cNvPr>
          <p:cNvSpPr txBox="1"/>
          <p:nvPr/>
        </p:nvSpPr>
        <p:spPr>
          <a:xfrm>
            <a:off x="5449579" y="5319312"/>
            <a:ext cx="1573224" cy="923330"/>
          </a:xfrm>
          <a:prstGeom prst="rect">
            <a:avLst/>
          </a:prstGeom>
          <a:solidFill>
            <a:schemeClr val="bg1"/>
          </a:solidFill>
        </p:spPr>
        <p:txBody>
          <a:bodyPr wrap="square" rtlCol="0">
            <a:spAutoFit/>
          </a:bodyPr>
          <a:lstStyle/>
          <a:p>
            <a:r>
              <a:rPr lang="en-US" dirty="0">
                <a:cs typeface="Franklin Gothic Medium"/>
              </a:rPr>
              <a:t>cholera environmental reservoir</a:t>
            </a:r>
            <a:endParaRPr lang="en-US" i="1" dirty="0">
              <a:cs typeface="Franklin Gothic Medium"/>
            </a:endParaRPr>
          </a:p>
        </p:txBody>
      </p:sp>
      <p:cxnSp>
        <p:nvCxnSpPr>
          <p:cNvPr id="31" name="Straight Arrow Connector 30">
            <a:extLst>
              <a:ext uri="{FF2B5EF4-FFF2-40B4-BE49-F238E27FC236}">
                <a16:creationId xmlns:a16="http://schemas.microsoft.com/office/drawing/2014/main" id="{BF38CCCE-323D-45F2-D967-5E0E2F1A418B}"/>
              </a:ext>
            </a:extLst>
          </p:cNvPr>
          <p:cNvCxnSpPr/>
          <p:nvPr/>
        </p:nvCxnSpPr>
        <p:spPr>
          <a:xfrm flipV="1">
            <a:off x="9626191" y="3414993"/>
            <a:ext cx="0" cy="29383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00E028B5-5A60-BBF4-15AE-ED6612C7E2B6}"/>
                  </a:ext>
                </a:extLst>
              </p:cNvPr>
              <p:cNvSpPr/>
              <p:nvPr/>
            </p:nvSpPr>
            <p:spPr>
              <a:xfrm>
                <a:off x="9256835" y="3221818"/>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400" i="1" dirty="0" smtClean="0">
                          <a:solidFill>
                            <a:schemeClr val="tx1"/>
                          </a:solidFill>
                          <a:latin typeface="Cambria Math" panose="02040503050406030204" pitchFamily="18" charset="0"/>
                          <a:ea typeface="Cambria Math" panose="02040503050406030204" pitchFamily="18" charset="0"/>
                          <a:sym typeface="Symbol" pitchFamily="2" charset="2"/>
                        </a:rPr>
                        <m:t>𝛼</m:t>
                      </m:r>
                    </m:oMath>
                  </m:oMathPara>
                </a14:m>
                <a:endParaRPr lang="en-US" sz="24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00E028B5-5A60-BBF4-15AE-ED6612C7E2B6}"/>
                  </a:ext>
                </a:extLst>
              </p:cNvPr>
              <p:cNvSpPr>
                <a:spLocks noRot="1" noChangeAspect="1" noMove="1" noResize="1" noEditPoints="1" noAdjustHandles="1" noChangeArrowheads="1" noChangeShapeType="1" noTextEdit="1"/>
              </p:cNvSpPr>
              <p:nvPr/>
            </p:nvSpPr>
            <p:spPr>
              <a:xfrm>
                <a:off x="9256835" y="3221818"/>
                <a:ext cx="1229614" cy="722021"/>
              </a:xfrm>
              <a:prstGeom prst="rect">
                <a:avLst/>
              </a:prstGeom>
              <a:blipFill>
                <a:blip r:embed="rId12"/>
                <a:stretch>
                  <a:fillRect/>
                </a:stretch>
              </a:blipFill>
              <a:ln>
                <a:noFill/>
              </a:ln>
            </p:spPr>
            <p:txBody>
              <a:bodyPr/>
              <a:lstStyle/>
              <a:p>
                <a:r>
                  <a:rPr lang="en-US">
                    <a:noFill/>
                  </a:rPr>
                  <a:t> </a:t>
                </a:r>
              </a:p>
            </p:txBody>
          </p:sp>
        </mc:Fallback>
      </mc:AlternateContent>
      <p:sp>
        <p:nvSpPr>
          <p:cNvPr id="6" name="Title 1">
            <a:extLst>
              <a:ext uri="{FF2B5EF4-FFF2-40B4-BE49-F238E27FC236}">
                <a16:creationId xmlns:a16="http://schemas.microsoft.com/office/drawing/2014/main" id="{C369D312-B129-691B-843D-FD74329B0E2E}"/>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4059265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92527" y="1391997"/>
            <a:ext cx="11766430" cy="6262777"/>
          </a:xfrm>
        </p:spPr>
        <p:txBody>
          <a:bodyPr>
            <a:normAutofit/>
          </a:bodyPr>
          <a:lstStyle/>
          <a:p>
            <a:r>
              <a:rPr lang="en-US" b="1" dirty="0">
                <a:effectLst/>
                <a:latin typeface="Calibri" panose="020F0502020204030204" pitchFamily="34" charset="0"/>
                <a:cs typeface="Calibri" panose="020F0502020204030204" pitchFamily="34" charset="0"/>
              </a:rPr>
              <a:t>Vertically-transmitted</a:t>
            </a:r>
            <a:r>
              <a:rPr lang="en-US" dirty="0">
                <a:effectLst/>
                <a:latin typeface="Calibri" panose="020F0502020204030204" pitchFamily="34" charset="0"/>
                <a:cs typeface="Calibri" panose="020F0502020204030204" pitchFamily="34" charset="0"/>
              </a:rPr>
              <a:t> pathogens are transmitted mother-to-child </a:t>
            </a:r>
            <a:r>
              <a:rPr lang="en-US" i="1" dirty="0">
                <a:effectLst/>
                <a:latin typeface="Calibri" panose="020F0502020204030204" pitchFamily="34" charset="0"/>
                <a:cs typeface="Calibri" panose="020F0502020204030204" pitchFamily="34" charset="0"/>
              </a:rPr>
              <a:t>in utero</a:t>
            </a:r>
          </a:p>
          <a:p>
            <a:pPr lvl="1"/>
            <a:r>
              <a:rPr lang="en-US" sz="2600" dirty="0">
                <a:latin typeface="Calibri" panose="020F0502020204030204" pitchFamily="34" charset="0"/>
                <a:cs typeface="Calibri" panose="020F0502020204030204" pitchFamily="34" charset="0"/>
              </a:rPr>
              <a:t>Examples: HIV, </a:t>
            </a:r>
            <a:r>
              <a:rPr lang="en-US" sz="2600" i="1" dirty="0">
                <a:latin typeface="Calibri" panose="020F0502020204030204" pitchFamily="34" charset="0"/>
                <a:cs typeface="Calibri" panose="020F0502020204030204" pitchFamily="34" charset="0"/>
              </a:rPr>
              <a:t>Herpes simplex virus</a:t>
            </a:r>
            <a:r>
              <a:rPr lang="en-US" sz="2600" dirty="0">
                <a:latin typeface="Calibri" panose="020F0502020204030204" pitchFamily="34" charset="0"/>
                <a:cs typeface="Calibri" panose="020F0502020204030204" pitchFamily="34" charset="0"/>
              </a:rPr>
              <a:t>, </a:t>
            </a:r>
            <a:r>
              <a:rPr lang="en-US" sz="2600" i="1" dirty="0">
                <a:latin typeface="Calibri" panose="020F0502020204030204" pitchFamily="34" charset="0"/>
                <a:cs typeface="Calibri" panose="020F0502020204030204" pitchFamily="34" charset="0"/>
              </a:rPr>
              <a:t>Cytomegalovirus</a:t>
            </a:r>
            <a:r>
              <a:rPr lang="en-US" sz="2600" dirty="0">
                <a:latin typeface="Calibri" panose="020F0502020204030204" pitchFamily="34" charset="0"/>
                <a:cs typeface="Calibri" panose="020F0502020204030204" pitchFamily="34" charset="0"/>
              </a:rPr>
              <a:t>, Rubella, Zika</a:t>
            </a:r>
            <a:endParaRPr lang="en-US" sz="2600" dirty="0">
              <a:effectLst/>
              <a:latin typeface="Calibri" panose="020F0502020204030204" pitchFamily="34" charset="0"/>
              <a:cs typeface="Calibri" panose="020F0502020204030204" pitchFamily="34" charset="0"/>
            </a:endParaRPr>
          </a:p>
        </p:txBody>
      </p:sp>
      <p:pic>
        <p:nvPicPr>
          <p:cNvPr id="6146" name="Picture 2" descr="What is Vertical Transmission?">
            <a:extLst>
              <a:ext uri="{FF2B5EF4-FFF2-40B4-BE49-F238E27FC236}">
                <a16:creationId xmlns:a16="http://schemas.microsoft.com/office/drawing/2014/main" id="{EDA52070-14A4-A06A-214D-9C51C7E83A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32" r="22413"/>
          <a:stretch/>
        </p:blipFill>
        <p:spPr bwMode="auto">
          <a:xfrm>
            <a:off x="3827253" y="2366381"/>
            <a:ext cx="3798498" cy="43140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8AC7C7-18F8-D7CF-9BB6-0511B62AE99C}"/>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3970483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192527" y="1391997"/>
            <a:ext cx="11766430" cy="6262777"/>
          </a:xfrm>
        </p:spPr>
        <p:txBody>
          <a:bodyPr>
            <a:normAutofit/>
          </a:bodyPr>
          <a:lstStyle/>
          <a:p>
            <a:r>
              <a:rPr lang="en-US" b="1" dirty="0">
                <a:effectLst/>
                <a:latin typeface="Calibri" panose="020F0502020204030204" pitchFamily="34" charset="0"/>
                <a:cs typeface="Calibri" panose="020F0502020204030204" pitchFamily="34" charset="0"/>
              </a:rPr>
              <a:t>Vertically-transmitted</a:t>
            </a:r>
            <a:r>
              <a:rPr lang="en-US" dirty="0">
                <a:effectLst/>
                <a:latin typeface="Calibri" panose="020F0502020204030204" pitchFamily="34" charset="0"/>
                <a:cs typeface="Calibri" panose="020F0502020204030204" pitchFamily="34" charset="0"/>
              </a:rPr>
              <a:t> pathogens are transmitted mother-to-child </a:t>
            </a:r>
            <a:r>
              <a:rPr lang="en-US" i="1" dirty="0">
                <a:effectLst/>
                <a:latin typeface="Calibri" panose="020F0502020204030204" pitchFamily="34" charset="0"/>
                <a:cs typeface="Calibri" panose="020F0502020204030204" pitchFamily="34" charset="0"/>
              </a:rPr>
              <a:t>in utero</a:t>
            </a:r>
          </a:p>
          <a:p>
            <a:pPr lvl="1"/>
            <a:r>
              <a:rPr lang="en-US" sz="2600" dirty="0">
                <a:latin typeface="Calibri" panose="020F0502020204030204" pitchFamily="34" charset="0"/>
                <a:cs typeface="Calibri" panose="020F0502020204030204" pitchFamily="34" charset="0"/>
              </a:rPr>
              <a:t>Examples: </a:t>
            </a:r>
            <a:r>
              <a:rPr lang="en-US" sz="2600" b="1" dirty="0">
                <a:highlight>
                  <a:srgbClr val="FFFF00"/>
                </a:highlight>
                <a:latin typeface="Calibri" panose="020F0502020204030204" pitchFamily="34" charset="0"/>
                <a:cs typeface="Calibri" panose="020F0502020204030204" pitchFamily="34" charset="0"/>
              </a:rPr>
              <a:t>HIV</a:t>
            </a:r>
            <a:r>
              <a:rPr lang="en-US" sz="2600" dirty="0">
                <a:latin typeface="Calibri" panose="020F0502020204030204" pitchFamily="34" charset="0"/>
                <a:cs typeface="Calibri" panose="020F0502020204030204" pitchFamily="34" charset="0"/>
              </a:rPr>
              <a:t>, </a:t>
            </a:r>
            <a:r>
              <a:rPr lang="en-US" sz="2600" i="1" dirty="0">
                <a:latin typeface="Calibri" panose="020F0502020204030204" pitchFamily="34" charset="0"/>
                <a:cs typeface="Calibri" panose="020F0502020204030204" pitchFamily="34" charset="0"/>
              </a:rPr>
              <a:t>Herpes simplex virus</a:t>
            </a:r>
            <a:r>
              <a:rPr lang="en-US" sz="2600" dirty="0">
                <a:latin typeface="Calibri" panose="020F0502020204030204" pitchFamily="34" charset="0"/>
                <a:cs typeface="Calibri" panose="020F0502020204030204" pitchFamily="34" charset="0"/>
              </a:rPr>
              <a:t>, </a:t>
            </a:r>
            <a:r>
              <a:rPr lang="en-US" sz="2600" i="1" dirty="0">
                <a:latin typeface="Calibri" panose="020F0502020204030204" pitchFamily="34" charset="0"/>
                <a:cs typeface="Calibri" panose="020F0502020204030204" pitchFamily="34" charset="0"/>
              </a:rPr>
              <a:t>Cytomegalovirus</a:t>
            </a:r>
            <a:r>
              <a:rPr lang="en-US" sz="2600" dirty="0">
                <a:latin typeface="Calibri" panose="020F0502020204030204" pitchFamily="34" charset="0"/>
                <a:cs typeface="Calibri" panose="020F0502020204030204" pitchFamily="34" charset="0"/>
              </a:rPr>
              <a:t>, Rubella, Zika</a:t>
            </a:r>
            <a:endParaRPr lang="en-US" sz="2600" dirty="0">
              <a:effectLst/>
              <a:latin typeface="Calibri" panose="020F0502020204030204" pitchFamily="34" charset="0"/>
              <a:cs typeface="Calibri" panose="020F0502020204030204" pitchFamily="34" charset="0"/>
            </a:endParaRPr>
          </a:p>
        </p:txBody>
      </p:sp>
      <p:pic>
        <p:nvPicPr>
          <p:cNvPr id="6146" name="Picture 2" descr="What is Vertical Transmission?">
            <a:extLst>
              <a:ext uri="{FF2B5EF4-FFF2-40B4-BE49-F238E27FC236}">
                <a16:creationId xmlns:a16="http://schemas.microsoft.com/office/drawing/2014/main" id="{EDA52070-14A4-A06A-214D-9C51C7E83A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32" r="22413"/>
          <a:stretch/>
        </p:blipFill>
        <p:spPr bwMode="auto">
          <a:xfrm>
            <a:off x="963283" y="2366381"/>
            <a:ext cx="3798498" cy="43140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ontent Placeholder 7">
            <a:extLst>
              <a:ext uri="{FF2B5EF4-FFF2-40B4-BE49-F238E27FC236}">
                <a16:creationId xmlns:a16="http://schemas.microsoft.com/office/drawing/2014/main" id="{41A58474-96DD-F702-1840-55E5200BDAEC}"/>
              </a:ext>
            </a:extLst>
          </p:cNvPr>
          <p:cNvSpPr txBox="1">
            <a:spLocks/>
          </p:cNvSpPr>
          <p:nvPr/>
        </p:nvSpPr>
        <p:spPr>
          <a:xfrm>
            <a:off x="4344837" y="2510406"/>
            <a:ext cx="7669013" cy="1837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600" dirty="0">
                <a:latin typeface="Calibri" panose="020F0502020204030204" pitchFamily="34" charset="0"/>
                <a:cs typeface="Calibri" panose="020F0502020204030204" pitchFamily="34" charset="0"/>
              </a:rPr>
              <a:t>In untreated HIV+ mothers, rate of vertical transmission for HIV  = 15-45%</a:t>
            </a:r>
          </a:p>
          <a:p>
            <a:pPr lvl="1"/>
            <a:r>
              <a:rPr lang="en-US" sz="2600" dirty="0">
                <a:latin typeface="Calibri" panose="020F0502020204030204" pitchFamily="34" charset="0"/>
                <a:cs typeface="Calibri" panose="020F0502020204030204" pitchFamily="34" charset="0"/>
              </a:rPr>
              <a:t>Reduced to &lt;1% for those on ART, though global access to ART is geographically heterogenous</a:t>
            </a:r>
          </a:p>
        </p:txBody>
      </p:sp>
      <p:pic>
        <p:nvPicPr>
          <p:cNvPr id="4" name="Picture 3" descr="Map&#10;&#10;Description automatically generated">
            <a:extLst>
              <a:ext uri="{FF2B5EF4-FFF2-40B4-BE49-F238E27FC236}">
                <a16:creationId xmlns:a16="http://schemas.microsoft.com/office/drawing/2014/main" id="{0822FC8A-88BD-1F65-647B-66276BEEE3B7}"/>
              </a:ext>
            </a:extLst>
          </p:cNvPr>
          <p:cNvPicPr>
            <a:picLocks noChangeAspect="1"/>
          </p:cNvPicPr>
          <p:nvPr/>
        </p:nvPicPr>
        <p:blipFill>
          <a:blip r:embed="rId4"/>
          <a:stretch>
            <a:fillRect/>
          </a:stretch>
        </p:blipFill>
        <p:spPr>
          <a:xfrm>
            <a:off x="7814517" y="4103087"/>
            <a:ext cx="4020925" cy="2754913"/>
          </a:xfrm>
          <a:prstGeom prst="rect">
            <a:avLst/>
          </a:prstGeom>
        </p:spPr>
      </p:pic>
      <p:sp>
        <p:nvSpPr>
          <p:cNvPr id="5" name="TextBox 4">
            <a:extLst>
              <a:ext uri="{FF2B5EF4-FFF2-40B4-BE49-F238E27FC236}">
                <a16:creationId xmlns:a16="http://schemas.microsoft.com/office/drawing/2014/main" id="{F32C62AC-5ECB-3CCC-9F92-3860BB876C1D}"/>
              </a:ext>
            </a:extLst>
          </p:cNvPr>
          <p:cNvSpPr txBox="1"/>
          <p:nvPr/>
        </p:nvSpPr>
        <p:spPr>
          <a:xfrm>
            <a:off x="7144361" y="5586337"/>
            <a:ext cx="1615260" cy="1200329"/>
          </a:xfrm>
          <a:prstGeom prst="rect">
            <a:avLst/>
          </a:prstGeom>
          <a:solidFill>
            <a:schemeClr val="bg1"/>
          </a:solidFill>
        </p:spPr>
        <p:txBody>
          <a:bodyPr wrap="square" rtlCol="0">
            <a:spAutoFit/>
          </a:bodyPr>
          <a:lstStyle/>
          <a:p>
            <a:r>
              <a:rPr lang="en-US" dirty="0">
                <a:cs typeface="Franklin Gothic Medium"/>
              </a:rPr>
              <a:t>ART coverage for those in need, from WHO 2005</a:t>
            </a:r>
            <a:endParaRPr lang="en-US" i="1" dirty="0">
              <a:cs typeface="Franklin Gothic Medium"/>
            </a:endParaRPr>
          </a:p>
        </p:txBody>
      </p:sp>
      <p:sp>
        <p:nvSpPr>
          <p:cNvPr id="3" name="Title 1">
            <a:extLst>
              <a:ext uri="{FF2B5EF4-FFF2-40B4-BE49-F238E27FC236}">
                <a16:creationId xmlns:a16="http://schemas.microsoft.com/office/drawing/2014/main" id="{27AB0EC8-0A06-6120-05F3-A5547A8B2652}"/>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812871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endParaRPr lang="en-US" sz="2600" dirty="0">
              <a:effectLst/>
              <a:cs typeface="Calibri" panose="020F0502020204030204" pitchFamily="34" charset="0"/>
            </a:endParaRPr>
          </a:p>
        </p:txBody>
      </p:sp>
      <p:sp>
        <p:nvSpPr>
          <p:cNvPr id="3" name="Title 1">
            <a:extLst>
              <a:ext uri="{FF2B5EF4-FFF2-40B4-BE49-F238E27FC236}">
                <a16:creationId xmlns:a16="http://schemas.microsoft.com/office/drawing/2014/main" id="{8B21F348-F2BF-DF4E-5AA8-5A9C946685D4}"/>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484190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dirty="0">
                <a:effectLst/>
                <a:latin typeface="Calibri" panose="020F0502020204030204" pitchFamily="34" charset="0"/>
                <a:cs typeface="Calibri" panose="020F0502020204030204" pitchFamily="34" charset="0"/>
              </a:rPr>
              <a:t>Euclidean </a:t>
            </a:r>
            <a:r>
              <a:rPr lang="en-US" b="1" dirty="0">
                <a:solidFill>
                  <a:srgbClr val="C00000"/>
                </a:solidFill>
                <a:effectLst/>
                <a:latin typeface="Calibri" panose="020F0502020204030204" pitchFamily="34" charset="0"/>
                <a:cs typeface="Calibri" panose="020F0502020204030204" pitchFamily="34" charset="0"/>
              </a:rPr>
              <a:t>vector</a:t>
            </a:r>
            <a:r>
              <a:rPr lang="en-US" dirty="0">
                <a:effectLst/>
                <a:latin typeface="Calibri" panose="020F0502020204030204" pitchFamily="34" charset="0"/>
                <a:cs typeface="Calibri" panose="020F0502020204030204" pitchFamily="34" charset="0"/>
              </a:rPr>
              <a:t>: a quantity with a magnitude and direction</a:t>
            </a:r>
          </a:p>
          <a:p>
            <a:pPr lvl="1"/>
            <a:endParaRPr lang="en-US" dirty="0">
              <a:effectLst/>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Epidemiological </a:t>
            </a:r>
            <a:r>
              <a:rPr lang="en-US" b="1" dirty="0">
                <a:solidFill>
                  <a:srgbClr val="C00000"/>
                </a:solidFill>
                <a:latin typeface="Calibri" panose="020F0502020204030204" pitchFamily="34" charset="0"/>
                <a:cs typeface="Calibri" panose="020F0502020204030204" pitchFamily="34" charset="0"/>
              </a:rPr>
              <a:t>vector</a:t>
            </a:r>
            <a:r>
              <a:rPr lang="en-US" dirty="0">
                <a:latin typeface="Calibri" panose="020F0502020204030204" pitchFamily="34" charset="0"/>
                <a:cs typeface="Calibri" panose="020F0502020204030204" pitchFamily="34" charset="0"/>
              </a:rPr>
              <a:t>: an agent that carries and transmits an infectious patient into another living organism</a:t>
            </a:r>
            <a:endParaRPr lang="en-US" dirty="0">
              <a:effectLst/>
              <a:latin typeface="Calibri" panose="020F0502020204030204" pitchFamily="34" charset="0"/>
              <a:cs typeface="Calibri" panose="020F0502020204030204" pitchFamily="34" charset="0"/>
            </a:endParaRPr>
          </a:p>
          <a:p>
            <a:pPr lvl="1"/>
            <a:endParaRPr lang="en-US" sz="2600" dirty="0">
              <a:effectLst/>
              <a:cs typeface="Calibri" panose="020F0502020204030204" pitchFamily="34" charset="0"/>
            </a:endParaRPr>
          </a:p>
        </p:txBody>
      </p:sp>
      <p:cxnSp>
        <p:nvCxnSpPr>
          <p:cNvPr id="6" name="Straight Arrow Connector 5">
            <a:extLst>
              <a:ext uri="{FF2B5EF4-FFF2-40B4-BE49-F238E27FC236}">
                <a16:creationId xmlns:a16="http://schemas.microsoft.com/office/drawing/2014/main" id="{A96A2FEB-BC84-EF61-437C-88989CA6ACFE}"/>
              </a:ext>
            </a:extLst>
          </p:cNvPr>
          <p:cNvCxnSpPr>
            <a:cxnSpLocks/>
          </p:cNvCxnSpPr>
          <p:nvPr/>
        </p:nvCxnSpPr>
        <p:spPr>
          <a:xfrm>
            <a:off x="1552755" y="2666265"/>
            <a:ext cx="1442996" cy="0"/>
          </a:xfrm>
          <a:prstGeom prst="straightConnector1">
            <a:avLst/>
          </a:prstGeom>
          <a:ln w="5715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pic>
        <p:nvPicPr>
          <p:cNvPr id="9" name="Picture 2" descr="NCEZID: Vector-borne Diseases (spread by bites from mosquitoes, ticks, or  fleas) | What We Do | NCEZID | CDC">
            <a:extLst>
              <a:ext uri="{FF2B5EF4-FFF2-40B4-BE49-F238E27FC236}">
                <a16:creationId xmlns:a16="http://schemas.microsoft.com/office/drawing/2014/main" id="{2ED10FF5-26E4-847C-9A74-6A14A0056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14" y="3720911"/>
            <a:ext cx="5727314" cy="17449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5EF3E47-B823-4BD5-8E59-31CB88C40B70}"/>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23665438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cs typeface="Calibri" panose="020F0502020204030204" pitchFamily="34" charset="0"/>
              </a:rPr>
              <a:t>Malaria: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cs typeface="Calibri" panose="020F0502020204030204" pitchFamily="34" charset="0"/>
              </a:rPr>
              <a:t>Plague: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3" name="Title 1">
            <a:extLst>
              <a:ext uri="{FF2B5EF4-FFF2-40B4-BE49-F238E27FC236}">
                <a16:creationId xmlns:a16="http://schemas.microsoft.com/office/drawing/2014/main" id="{C0D0376D-87FF-5A0F-C400-D653BD92FBB1}"/>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1311756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highlight>
                  <a:srgbClr val="FFFF00"/>
                </a:highlight>
                <a:cs typeface="Calibri" panose="020F0502020204030204" pitchFamily="34" charset="0"/>
              </a:rPr>
              <a:t>Malaria</a:t>
            </a:r>
            <a:r>
              <a:rPr lang="en-US" sz="2600" dirty="0">
                <a:effectLst/>
                <a:cs typeface="Calibri" panose="020F0502020204030204" pitchFamily="34" charset="0"/>
              </a:rPr>
              <a:t>: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cs typeface="Calibri" panose="020F0502020204030204" pitchFamily="34" charset="0"/>
              </a:rPr>
              <a:t>Plague: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3" name="Title 1">
            <a:extLst>
              <a:ext uri="{FF2B5EF4-FFF2-40B4-BE49-F238E27FC236}">
                <a16:creationId xmlns:a16="http://schemas.microsoft.com/office/drawing/2014/main" id="{52F51691-BB21-6C3F-3E1E-365F1A50E79E}"/>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a:t>
            </a:r>
            <a:r>
              <a:rPr lang="en-US" sz="3300" b="1" dirty="0">
                <a:solidFill>
                  <a:srgbClr val="C00000"/>
                </a:solidFill>
                <a:latin typeface="+mn-lt"/>
              </a:rPr>
              <a:t>tailored modeling structures</a:t>
            </a:r>
          </a:p>
        </p:txBody>
      </p:sp>
    </p:spTree>
    <p:extLst>
      <p:ext uri="{BB962C8B-B14F-4D97-AF65-F5344CB8AC3E}">
        <p14:creationId xmlns:p14="http://schemas.microsoft.com/office/powerpoint/2010/main" val="2302887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4987B939-E8AF-BEAA-ED19-DA53CA2B7D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28" t="49470" r="7434" b="4087"/>
          <a:stretch/>
        </p:blipFill>
        <p:spPr bwMode="auto">
          <a:xfrm>
            <a:off x="76030" y="3767247"/>
            <a:ext cx="4848047" cy="24955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1B644265-BC26-3447-8441-C18F8509C3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0" r="7433" b="49470"/>
          <a:stretch/>
        </p:blipFill>
        <p:spPr bwMode="auto">
          <a:xfrm>
            <a:off x="10868" y="1254686"/>
            <a:ext cx="4715774" cy="2715142"/>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8632C5D8-3FDF-B7E8-B2EF-E7DD92767217}"/>
              </a:ext>
            </a:extLst>
          </p:cNvPr>
          <p:cNvSpPr txBox="1">
            <a:spLocks/>
          </p:cNvSpPr>
          <p:nvPr/>
        </p:nvSpPr>
        <p:spPr>
          <a:xfrm>
            <a:off x="62133" y="3822866"/>
            <a:ext cx="4861944" cy="338610"/>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vivax</a:t>
            </a:r>
          </a:p>
        </p:txBody>
      </p:sp>
      <p:sp>
        <p:nvSpPr>
          <p:cNvPr id="13" name="Content Placeholder 2">
            <a:extLst>
              <a:ext uri="{FF2B5EF4-FFF2-40B4-BE49-F238E27FC236}">
                <a16:creationId xmlns:a16="http://schemas.microsoft.com/office/drawing/2014/main" id="{A844CB2E-6BEF-CD61-09D0-507B72764961}"/>
              </a:ext>
            </a:extLst>
          </p:cNvPr>
          <p:cNvSpPr txBox="1">
            <a:spLocks/>
          </p:cNvSpPr>
          <p:nvPr/>
        </p:nvSpPr>
        <p:spPr>
          <a:xfrm>
            <a:off x="10870" y="1248063"/>
            <a:ext cx="4715772" cy="338609"/>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falciparum</a:t>
            </a:r>
          </a:p>
        </p:txBody>
      </p:sp>
      <p:sp>
        <p:nvSpPr>
          <p:cNvPr id="14" name="Rectangle 13">
            <a:extLst>
              <a:ext uri="{FF2B5EF4-FFF2-40B4-BE49-F238E27FC236}">
                <a16:creationId xmlns:a16="http://schemas.microsoft.com/office/drawing/2014/main" id="{10140821-759C-B676-0E27-011398151F9D}"/>
              </a:ext>
            </a:extLst>
          </p:cNvPr>
          <p:cNvSpPr/>
          <p:nvPr/>
        </p:nvSpPr>
        <p:spPr>
          <a:xfrm>
            <a:off x="76030" y="1394575"/>
            <a:ext cx="245389" cy="33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4FA30EE-655C-A8E4-6BF1-34B33A3BF3E3}"/>
              </a:ext>
            </a:extLst>
          </p:cNvPr>
          <p:cNvSpPr txBox="1"/>
          <p:nvPr/>
        </p:nvSpPr>
        <p:spPr>
          <a:xfrm>
            <a:off x="2208361" y="0"/>
            <a:ext cx="9983639" cy="110799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p:txBody>
      </p:sp>
      <p:pic>
        <p:nvPicPr>
          <p:cNvPr id="38914" name="Picture 2">
            <a:extLst>
              <a:ext uri="{FF2B5EF4-FFF2-40B4-BE49-F238E27FC236}">
                <a16:creationId xmlns:a16="http://schemas.microsoft.com/office/drawing/2014/main" id="{DDCAF189-C1FF-DB94-F69B-7F0AEA9D9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966" y="1394575"/>
            <a:ext cx="6349860" cy="50869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426FA-7C47-7450-E9A2-F82A30BF90DE}"/>
              </a:ext>
            </a:extLst>
          </p:cNvPr>
          <p:cNvSpPr txBox="1"/>
          <p:nvPr/>
        </p:nvSpPr>
        <p:spPr>
          <a:xfrm>
            <a:off x="0" y="6494301"/>
            <a:ext cx="4147064" cy="369332"/>
          </a:xfrm>
          <a:prstGeom prst="rect">
            <a:avLst/>
          </a:prstGeom>
          <a:noFill/>
        </p:spPr>
        <p:txBody>
          <a:bodyPr wrap="square" rtlCol="0">
            <a:spAutoFit/>
          </a:bodyPr>
          <a:lstStyle/>
          <a:p>
            <a:r>
              <a:rPr lang="en-US" dirty="0">
                <a:cs typeface="Franklin Gothic Medium"/>
              </a:rPr>
              <a:t>Guerra et al. 2006. </a:t>
            </a:r>
            <a:r>
              <a:rPr lang="en-US" i="1" dirty="0">
                <a:cs typeface="Franklin Gothic Medium"/>
              </a:rPr>
              <a:t>Trends in Parasitology</a:t>
            </a:r>
          </a:p>
        </p:txBody>
      </p:sp>
    </p:spTree>
    <p:extLst>
      <p:ext uri="{BB962C8B-B14F-4D97-AF65-F5344CB8AC3E}">
        <p14:creationId xmlns:p14="http://schemas.microsoft.com/office/powerpoint/2010/main" val="2291917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4987B939-E8AF-BEAA-ED19-DA53CA2B7D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28" t="49470" r="7434" b="4087"/>
          <a:stretch/>
        </p:blipFill>
        <p:spPr bwMode="auto">
          <a:xfrm>
            <a:off x="76030" y="3767247"/>
            <a:ext cx="4848047" cy="24955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1B644265-BC26-3447-8441-C18F8509C3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00" r="7433" b="49470"/>
          <a:stretch/>
        </p:blipFill>
        <p:spPr bwMode="auto">
          <a:xfrm>
            <a:off x="10868" y="1254686"/>
            <a:ext cx="4715774" cy="2715142"/>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8632C5D8-3FDF-B7E8-B2EF-E7DD92767217}"/>
              </a:ext>
            </a:extLst>
          </p:cNvPr>
          <p:cNvSpPr txBox="1">
            <a:spLocks/>
          </p:cNvSpPr>
          <p:nvPr/>
        </p:nvSpPr>
        <p:spPr>
          <a:xfrm>
            <a:off x="62133" y="3822866"/>
            <a:ext cx="4861944" cy="338610"/>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vivax</a:t>
            </a:r>
          </a:p>
        </p:txBody>
      </p:sp>
      <p:sp>
        <p:nvSpPr>
          <p:cNvPr id="13" name="Content Placeholder 2">
            <a:extLst>
              <a:ext uri="{FF2B5EF4-FFF2-40B4-BE49-F238E27FC236}">
                <a16:creationId xmlns:a16="http://schemas.microsoft.com/office/drawing/2014/main" id="{A844CB2E-6BEF-CD61-09D0-507B72764961}"/>
              </a:ext>
            </a:extLst>
          </p:cNvPr>
          <p:cNvSpPr txBox="1">
            <a:spLocks/>
          </p:cNvSpPr>
          <p:nvPr/>
        </p:nvSpPr>
        <p:spPr>
          <a:xfrm>
            <a:off x="10870" y="1248063"/>
            <a:ext cx="4715772" cy="338609"/>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falciparum</a:t>
            </a:r>
          </a:p>
        </p:txBody>
      </p:sp>
      <p:sp>
        <p:nvSpPr>
          <p:cNvPr id="14" name="Rectangle 13">
            <a:extLst>
              <a:ext uri="{FF2B5EF4-FFF2-40B4-BE49-F238E27FC236}">
                <a16:creationId xmlns:a16="http://schemas.microsoft.com/office/drawing/2014/main" id="{10140821-759C-B676-0E27-011398151F9D}"/>
              </a:ext>
            </a:extLst>
          </p:cNvPr>
          <p:cNvSpPr/>
          <p:nvPr/>
        </p:nvSpPr>
        <p:spPr>
          <a:xfrm>
            <a:off x="76030" y="1394575"/>
            <a:ext cx="245389" cy="33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4FA30EE-655C-A8E4-6BF1-34B33A3BF3E3}"/>
              </a:ext>
            </a:extLst>
          </p:cNvPr>
          <p:cNvSpPr txBox="1"/>
          <p:nvPr/>
        </p:nvSpPr>
        <p:spPr>
          <a:xfrm>
            <a:off x="2208361" y="0"/>
            <a:ext cx="9983639" cy="110799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p:txBody>
      </p:sp>
      <p:pic>
        <p:nvPicPr>
          <p:cNvPr id="38914" name="Picture 2">
            <a:extLst>
              <a:ext uri="{FF2B5EF4-FFF2-40B4-BE49-F238E27FC236}">
                <a16:creationId xmlns:a16="http://schemas.microsoft.com/office/drawing/2014/main" id="{DDCAF189-C1FF-DB94-F69B-7F0AEA9D9F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1966" y="1394575"/>
            <a:ext cx="6349860" cy="50869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B426FA-7C47-7450-E9A2-F82A30BF90DE}"/>
              </a:ext>
            </a:extLst>
          </p:cNvPr>
          <p:cNvSpPr txBox="1"/>
          <p:nvPr/>
        </p:nvSpPr>
        <p:spPr>
          <a:xfrm>
            <a:off x="0" y="6494301"/>
            <a:ext cx="4147064" cy="369332"/>
          </a:xfrm>
          <a:prstGeom prst="rect">
            <a:avLst/>
          </a:prstGeom>
          <a:noFill/>
        </p:spPr>
        <p:txBody>
          <a:bodyPr wrap="square" rtlCol="0">
            <a:spAutoFit/>
          </a:bodyPr>
          <a:lstStyle/>
          <a:p>
            <a:r>
              <a:rPr lang="en-US" dirty="0">
                <a:cs typeface="Franklin Gothic Medium"/>
              </a:rPr>
              <a:t>Guerra et al. 2006. </a:t>
            </a:r>
            <a:r>
              <a:rPr lang="en-US" i="1" dirty="0">
                <a:cs typeface="Franklin Gothic Medium"/>
              </a:rPr>
              <a:t>Trends in Parasitology</a:t>
            </a:r>
          </a:p>
        </p:txBody>
      </p:sp>
      <p:sp>
        <p:nvSpPr>
          <p:cNvPr id="5" name="TextBox 4">
            <a:extLst>
              <a:ext uri="{FF2B5EF4-FFF2-40B4-BE49-F238E27FC236}">
                <a16:creationId xmlns:a16="http://schemas.microsoft.com/office/drawing/2014/main" id="{F6ED771B-8E8B-6E1E-936C-57B53C59E407}"/>
              </a:ext>
            </a:extLst>
          </p:cNvPr>
          <p:cNvSpPr txBox="1"/>
          <p:nvPr/>
        </p:nvSpPr>
        <p:spPr>
          <a:xfrm>
            <a:off x="2612750" y="5386665"/>
            <a:ext cx="4607349" cy="1446550"/>
          </a:xfrm>
          <a:prstGeom prst="rect">
            <a:avLst/>
          </a:prstGeom>
          <a:solidFill>
            <a:schemeClr val="bg1"/>
          </a:solidFill>
        </p:spPr>
        <p:txBody>
          <a:bodyPr wrap="square" rtlCol="0">
            <a:spAutoFit/>
          </a:bodyPr>
          <a:lstStyle/>
          <a:p>
            <a:r>
              <a:rPr lang="en-US" sz="2200" b="1" dirty="0">
                <a:solidFill>
                  <a:srgbClr val="000000"/>
                </a:solidFill>
              </a:rPr>
              <a:t>Plasmodium</a:t>
            </a:r>
            <a:r>
              <a:rPr lang="en-US" sz="2200" b="1" i="1" dirty="0">
                <a:solidFill>
                  <a:srgbClr val="000000"/>
                </a:solidFill>
              </a:rPr>
              <a:t> parasites time RBC bursting such that they are at peak blood stage circulation when mosquito vectors are feeding at dusk!</a:t>
            </a:r>
            <a:endParaRPr lang="en-US" sz="2200" b="1" i="1" dirty="0">
              <a:solidFill>
                <a:srgbClr val="000000"/>
              </a:solidFill>
              <a:effectLst/>
            </a:endParaRPr>
          </a:p>
        </p:txBody>
      </p:sp>
      <p:cxnSp>
        <p:nvCxnSpPr>
          <p:cNvPr id="6" name="Straight Arrow Connector 5">
            <a:extLst>
              <a:ext uri="{FF2B5EF4-FFF2-40B4-BE49-F238E27FC236}">
                <a16:creationId xmlns:a16="http://schemas.microsoft.com/office/drawing/2014/main" id="{F483EA41-692F-94F1-A165-E0021599DC89}"/>
              </a:ext>
            </a:extLst>
          </p:cNvPr>
          <p:cNvCxnSpPr>
            <a:cxnSpLocks/>
          </p:cNvCxnSpPr>
          <p:nvPr/>
        </p:nvCxnSpPr>
        <p:spPr>
          <a:xfrm flipV="1">
            <a:off x="6937718" y="5747451"/>
            <a:ext cx="664444" cy="34505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86498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FC0CBAF7-38AE-1F28-E24F-B163717B447B}"/>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p:sp>
            <p:nvSpPr>
              <p:cNvPr id="38" name="Rectangle 37">
                <a:extLst>
                  <a:ext uri="{FF2B5EF4-FFF2-40B4-BE49-F238E27FC236}">
                    <a16:creationId xmlns:a16="http://schemas.microsoft.com/office/drawing/2014/main" id="{FC0CBAF7-38AE-1F28-E24F-B163717B447B}"/>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39" name="Content Placeholder 2">
            <a:extLst>
              <a:ext uri="{FF2B5EF4-FFF2-40B4-BE49-F238E27FC236}">
                <a16:creationId xmlns:a16="http://schemas.microsoft.com/office/drawing/2014/main" id="{3254C687-E2C9-7A54-F5F0-590D6C5B0FFE}"/>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41" name="TextBox 40">
            <a:extLst>
              <a:ext uri="{FF2B5EF4-FFF2-40B4-BE49-F238E27FC236}">
                <a16:creationId xmlns:a16="http://schemas.microsoft.com/office/drawing/2014/main" id="{7F164E73-DA2A-0B26-FF3B-712DF7800EAC}"/>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2.8</a:t>
            </a:r>
            <a:endParaRPr lang="en-US" sz="2500" baseline="-25000" dirty="0"/>
          </a:p>
        </p:txBody>
      </p:sp>
      <p:pic>
        <p:nvPicPr>
          <p:cNvPr id="42" name="Picture 41">
            <a:extLst>
              <a:ext uri="{FF2B5EF4-FFF2-40B4-BE49-F238E27FC236}">
                <a16:creationId xmlns:a16="http://schemas.microsoft.com/office/drawing/2014/main" id="{D82D6C30-F47A-9DAE-1E35-E100FDE78B89}"/>
              </a:ext>
            </a:extLst>
          </p:cNvPr>
          <p:cNvPicPr>
            <a:picLocks noChangeAspect="1"/>
          </p:cNvPicPr>
          <p:nvPr/>
        </p:nvPicPr>
        <p:blipFill>
          <a:blip r:embed="rId4"/>
          <a:stretch>
            <a:fillRect/>
          </a:stretch>
        </p:blipFill>
        <p:spPr>
          <a:xfrm>
            <a:off x="6095999" y="1437199"/>
            <a:ext cx="5397500" cy="4318000"/>
          </a:xfrm>
          <a:prstGeom prst="rect">
            <a:avLst/>
          </a:prstGeom>
        </p:spPr>
      </p:pic>
      <p:pic>
        <p:nvPicPr>
          <p:cNvPr id="43" name="Picture 42">
            <a:extLst>
              <a:ext uri="{FF2B5EF4-FFF2-40B4-BE49-F238E27FC236}">
                <a16:creationId xmlns:a16="http://schemas.microsoft.com/office/drawing/2014/main" id="{98E24D60-B159-0D66-E740-503C93480D5A}"/>
              </a:ext>
            </a:extLst>
          </p:cNvPr>
          <p:cNvPicPr>
            <a:picLocks noChangeAspect="1"/>
          </p:cNvPicPr>
          <p:nvPr/>
        </p:nvPicPr>
        <p:blipFill>
          <a:blip r:embed="rId5"/>
          <a:stretch>
            <a:fillRect/>
          </a:stretch>
        </p:blipFill>
        <p:spPr>
          <a:xfrm>
            <a:off x="698501" y="1437199"/>
            <a:ext cx="5397500" cy="4318000"/>
          </a:xfrm>
          <a:prstGeom prst="rect">
            <a:avLst/>
          </a:prstGeom>
        </p:spPr>
      </p:pic>
      <p:pic>
        <p:nvPicPr>
          <p:cNvPr id="44" name="Picture 43" descr="A green and red lines with black text&#10;&#10;AI-generated content may be incorrect.">
            <a:extLst>
              <a:ext uri="{FF2B5EF4-FFF2-40B4-BE49-F238E27FC236}">
                <a16:creationId xmlns:a16="http://schemas.microsoft.com/office/drawing/2014/main" id="{B2FF614D-5762-CEEC-9092-1864DF8AF9A2}"/>
              </a:ext>
            </a:extLst>
          </p:cNvPr>
          <p:cNvPicPr>
            <a:picLocks noChangeAspect="1"/>
          </p:cNvPicPr>
          <p:nvPr/>
        </p:nvPicPr>
        <p:blipFill>
          <a:blip r:embed="rId6"/>
          <a:stretch>
            <a:fillRect/>
          </a:stretch>
        </p:blipFill>
        <p:spPr>
          <a:xfrm>
            <a:off x="4930588" y="1590646"/>
            <a:ext cx="957613" cy="1665414"/>
          </a:xfrm>
          <a:prstGeom prst="rect">
            <a:avLst/>
          </a:prstGeom>
        </p:spPr>
      </p:pic>
    </p:spTree>
    <p:extLst>
      <p:ext uri="{BB962C8B-B14F-4D97-AF65-F5344CB8AC3E}">
        <p14:creationId xmlns:p14="http://schemas.microsoft.com/office/powerpoint/2010/main" val="22381347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pic>
        <p:nvPicPr>
          <p:cNvPr id="27656" name="Picture 8" descr="Map showing which malaria vectors populate various parts of the world">
            <a:extLst>
              <a:ext uri="{FF2B5EF4-FFF2-40B4-BE49-F238E27FC236}">
                <a16:creationId xmlns:a16="http://schemas.microsoft.com/office/drawing/2014/main" id="{FB010121-16C3-F8A3-5853-56B14C533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24" b="23931"/>
          <a:stretch/>
        </p:blipFill>
        <p:spPr bwMode="auto">
          <a:xfrm>
            <a:off x="1226144" y="1849511"/>
            <a:ext cx="10369196" cy="48418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092354-FF00-4194-56E6-19EA6065F0C5}"/>
              </a:ext>
            </a:extLst>
          </p:cNvPr>
          <p:cNvSpPr txBox="1"/>
          <p:nvPr/>
        </p:nvSpPr>
        <p:spPr>
          <a:xfrm>
            <a:off x="9161252" y="6453294"/>
            <a:ext cx="2971971" cy="369332"/>
          </a:xfrm>
          <a:prstGeom prst="rect">
            <a:avLst/>
          </a:prstGeom>
          <a:solidFill>
            <a:schemeClr val="bg1"/>
          </a:solidFill>
        </p:spPr>
        <p:txBody>
          <a:bodyPr wrap="square" rtlCol="0">
            <a:spAutoFit/>
          </a:bodyPr>
          <a:lstStyle/>
          <a:p>
            <a:r>
              <a:rPr lang="en-US" b="0" i="0" dirty="0" err="1">
                <a:solidFill>
                  <a:srgbClr val="000000"/>
                </a:solidFill>
                <a:effectLst/>
              </a:rPr>
              <a:t>Kiszewksi</a:t>
            </a:r>
            <a:r>
              <a:rPr lang="en-US" dirty="0">
                <a:cs typeface="Franklin Gothic Medium"/>
              </a:rPr>
              <a:t> et al. 2004. </a:t>
            </a:r>
            <a:r>
              <a:rPr lang="en-US" i="1" dirty="0">
                <a:cs typeface="Franklin Gothic Medium"/>
              </a:rPr>
              <a:t>ASTMH.</a:t>
            </a:r>
          </a:p>
        </p:txBody>
      </p:sp>
      <p:pic>
        <p:nvPicPr>
          <p:cNvPr id="7" name="Picture 8" descr="Map showing which malaria vectors populate various parts of the world">
            <a:extLst>
              <a:ext uri="{FF2B5EF4-FFF2-40B4-BE49-F238E27FC236}">
                <a16:creationId xmlns:a16="http://schemas.microsoft.com/office/drawing/2014/main" id="{8EB5671B-F84D-704D-177F-9A8EAF091E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75" t="67956" r="6495"/>
          <a:stretch/>
        </p:blipFill>
        <p:spPr bwMode="auto">
          <a:xfrm>
            <a:off x="24271" y="5693435"/>
            <a:ext cx="4593772" cy="11645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0CA75D-5F6E-0A32-669B-D9BA14A70A6D}"/>
              </a:ext>
            </a:extLst>
          </p:cNvPr>
          <p:cNvSpPr txBox="1"/>
          <p:nvPr/>
        </p:nvSpPr>
        <p:spPr>
          <a:xfrm>
            <a:off x="2208361" y="0"/>
            <a:ext cx="9983639" cy="178510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a:p>
            <a:pPr marL="285750" indent="-285750">
              <a:buFont typeface="Arial" panose="020B0604020202020204" pitchFamily="34" charset="0"/>
              <a:buChar char="•"/>
            </a:pPr>
            <a:r>
              <a:rPr lang="en-US" sz="2200" dirty="0">
                <a:solidFill>
                  <a:srgbClr val="000000"/>
                </a:solidFill>
              </a:rPr>
              <a:t>&gt;400 global species of </a:t>
            </a:r>
            <a:r>
              <a:rPr lang="en-US" sz="2200" b="1" i="1" dirty="0">
                <a:solidFill>
                  <a:srgbClr val="C00000"/>
                </a:solidFill>
              </a:rPr>
              <a:t>Anopheles </a:t>
            </a:r>
            <a:r>
              <a:rPr lang="en-US" sz="2200" b="1" dirty="0">
                <a:solidFill>
                  <a:srgbClr val="C00000"/>
                </a:solidFill>
              </a:rPr>
              <a:t>mosquito</a:t>
            </a:r>
            <a:r>
              <a:rPr lang="en-US" sz="2200" dirty="0">
                <a:solidFill>
                  <a:srgbClr val="000000"/>
                </a:solidFill>
              </a:rPr>
              <a:t>, &gt;100 that can transmit human malaria</a:t>
            </a:r>
          </a:p>
          <a:p>
            <a:pPr marL="285750" indent="-285750">
              <a:buFont typeface="Arial" panose="020B0604020202020204" pitchFamily="34" charset="0"/>
              <a:buChar char="•"/>
            </a:pPr>
            <a:r>
              <a:rPr lang="en-US" sz="2200" b="0" dirty="0">
                <a:solidFill>
                  <a:srgbClr val="000000"/>
                </a:solidFill>
                <a:effectLst/>
              </a:rPr>
              <a:t>~30-40 </a:t>
            </a:r>
            <a:r>
              <a:rPr lang="en-US" sz="2200" b="0" i="1" dirty="0">
                <a:solidFill>
                  <a:srgbClr val="000000"/>
                </a:solidFill>
                <a:effectLst/>
              </a:rPr>
              <a:t>Anopheles </a:t>
            </a:r>
            <a:r>
              <a:rPr lang="en-US" sz="2200" b="0" dirty="0">
                <a:solidFill>
                  <a:srgbClr val="000000"/>
                </a:solidFill>
                <a:effectLst/>
              </a:rPr>
              <a:t>spp</a:t>
            </a:r>
            <a:r>
              <a:rPr lang="en-US" sz="2200" dirty="0">
                <a:solidFill>
                  <a:srgbClr val="000000"/>
                </a:solidFill>
              </a:rPr>
              <a:t>. </a:t>
            </a:r>
            <a:r>
              <a:rPr lang="en-US" sz="2200" b="0" dirty="0">
                <a:solidFill>
                  <a:srgbClr val="000000"/>
                </a:solidFill>
                <a:effectLst/>
              </a:rPr>
              <a:t>most commonly implicated in </a:t>
            </a:r>
            <a:r>
              <a:rPr lang="en-US" sz="2200" dirty="0">
                <a:solidFill>
                  <a:srgbClr val="000000"/>
                </a:solidFill>
              </a:rPr>
              <a:t>human malaria transmission!</a:t>
            </a:r>
            <a:endParaRPr lang="en-US" sz="2200" b="0" dirty="0">
              <a:solidFill>
                <a:srgbClr val="000000"/>
              </a:solidFill>
              <a:effectLst/>
            </a:endParaRPr>
          </a:p>
        </p:txBody>
      </p:sp>
      <p:pic>
        <p:nvPicPr>
          <p:cNvPr id="31748" name="Picture 4" descr="Anopheles gambiae - Entomology Today">
            <a:extLst>
              <a:ext uri="{FF2B5EF4-FFF2-40B4-BE49-F238E27FC236}">
                <a16:creationId xmlns:a16="http://schemas.microsoft.com/office/drawing/2014/main" id="{7274F013-9CBB-B12F-A385-E83237DEE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9" y="4005285"/>
            <a:ext cx="2298405" cy="15214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9305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7900-5E9C-EFA8-B08A-8A61A333FDC8}"/>
              </a:ext>
            </a:extLst>
          </p:cNvPr>
          <p:cNvSpPr>
            <a:spLocks noGrp="1"/>
          </p:cNvSpPr>
          <p:nvPr>
            <p:ph type="title"/>
          </p:nvPr>
        </p:nvSpPr>
        <p:spPr>
          <a:xfrm>
            <a:off x="304166" y="0"/>
            <a:ext cx="10515600" cy="1325563"/>
          </a:xfrm>
        </p:spPr>
        <p:txBody>
          <a:bodyPr/>
          <a:lstStyle/>
          <a:p>
            <a:r>
              <a:rPr lang="en-US" dirty="0">
                <a:latin typeface="+mn-lt"/>
              </a:rPr>
              <a:t>Malaria</a:t>
            </a:r>
          </a:p>
        </p:txBody>
      </p:sp>
      <p:pic>
        <p:nvPicPr>
          <p:cNvPr id="27656" name="Picture 8" descr="Map showing which malaria vectors populate various parts of the world">
            <a:extLst>
              <a:ext uri="{FF2B5EF4-FFF2-40B4-BE49-F238E27FC236}">
                <a16:creationId xmlns:a16="http://schemas.microsoft.com/office/drawing/2014/main" id="{FB010121-16C3-F8A3-5853-56B14C533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24" b="23931"/>
          <a:stretch/>
        </p:blipFill>
        <p:spPr bwMode="auto">
          <a:xfrm>
            <a:off x="1226144" y="1849511"/>
            <a:ext cx="10369196" cy="48418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092354-FF00-4194-56E6-19EA6065F0C5}"/>
              </a:ext>
            </a:extLst>
          </p:cNvPr>
          <p:cNvSpPr txBox="1"/>
          <p:nvPr/>
        </p:nvSpPr>
        <p:spPr>
          <a:xfrm>
            <a:off x="9161252" y="6453294"/>
            <a:ext cx="2971971" cy="369332"/>
          </a:xfrm>
          <a:prstGeom prst="rect">
            <a:avLst/>
          </a:prstGeom>
          <a:solidFill>
            <a:schemeClr val="bg1"/>
          </a:solidFill>
        </p:spPr>
        <p:txBody>
          <a:bodyPr wrap="square" rtlCol="0">
            <a:spAutoFit/>
          </a:bodyPr>
          <a:lstStyle/>
          <a:p>
            <a:r>
              <a:rPr lang="en-US" b="0" i="0" dirty="0" err="1">
                <a:solidFill>
                  <a:srgbClr val="000000"/>
                </a:solidFill>
                <a:effectLst/>
              </a:rPr>
              <a:t>Kiszewksi</a:t>
            </a:r>
            <a:r>
              <a:rPr lang="en-US" dirty="0">
                <a:cs typeface="Franklin Gothic Medium"/>
              </a:rPr>
              <a:t> et al. 2004. </a:t>
            </a:r>
            <a:r>
              <a:rPr lang="en-US" i="1" dirty="0">
                <a:cs typeface="Franklin Gothic Medium"/>
              </a:rPr>
              <a:t>ASTMH.</a:t>
            </a:r>
          </a:p>
        </p:txBody>
      </p:sp>
      <p:pic>
        <p:nvPicPr>
          <p:cNvPr id="7" name="Picture 8" descr="Map showing which malaria vectors populate various parts of the world">
            <a:extLst>
              <a:ext uri="{FF2B5EF4-FFF2-40B4-BE49-F238E27FC236}">
                <a16:creationId xmlns:a16="http://schemas.microsoft.com/office/drawing/2014/main" id="{8EB5671B-F84D-704D-177F-9A8EAF091E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75" t="67956" r="6495"/>
          <a:stretch/>
        </p:blipFill>
        <p:spPr bwMode="auto">
          <a:xfrm>
            <a:off x="24271" y="5693435"/>
            <a:ext cx="4593772" cy="11645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D590F69-86D9-E940-A82B-C7CA3C9973D2}"/>
              </a:ext>
            </a:extLst>
          </p:cNvPr>
          <p:cNvSpPr/>
          <p:nvPr/>
        </p:nvSpPr>
        <p:spPr>
          <a:xfrm>
            <a:off x="5210355" y="6453294"/>
            <a:ext cx="3413014"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0CA75D-5F6E-0A32-669B-D9BA14A70A6D}"/>
              </a:ext>
            </a:extLst>
          </p:cNvPr>
          <p:cNvSpPr txBox="1"/>
          <p:nvPr/>
        </p:nvSpPr>
        <p:spPr>
          <a:xfrm>
            <a:off x="2208361" y="0"/>
            <a:ext cx="9983639" cy="178510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b="0" i="0" dirty="0">
                <a:solidFill>
                  <a:srgbClr val="000000"/>
                </a:solidFill>
                <a:effectLst/>
              </a:rPr>
              <a:t>4 main human </a:t>
            </a:r>
            <a:r>
              <a:rPr lang="en-US" sz="2200" b="1" i="1" dirty="0">
                <a:solidFill>
                  <a:srgbClr val="C00000"/>
                </a:solidFill>
                <a:effectLst/>
              </a:rPr>
              <a:t>Plasmodium </a:t>
            </a:r>
            <a:r>
              <a:rPr lang="en-US" sz="2200" b="1" dirty="0">
                <a:solidFill>
                  <a:srgbClr val="C00000"/>
                </a:solidFill>
                <a:effectLst/>
              </a:rPr>
              <a:t>parasites </a:t>
            </a:r>
            <a:r>
              <a:rPr lang="en-US" sz="2200" b="0" dirty="0">
                <a:solidFill>
                  <a:srgbClr val="000000"/>
                </a:solidFill>
                <a:effectLst/>
              </a:rPr>
              <a:t>(</a:t>
            </a:r>
            <a:r>
              <a:rPr lang="en-US" sz="2200" b="0" i="1" dirty="0">
                <a:solidFill>
                  <a:srgbClr val="000000"/>
                </a:solidFill>
                <a:effectLst/>
              </a:rPr>
              <a:t>falciparum, vivax, </a:t>
            </a:r>
            <a:r>
              <a:rPr lang="en-US" sz="2200" b="0" i="1" dirty="0" err="1">
                <a:solidFill>
                  <a:srgbClr val="000000"/>
                </a:solidFill>
                <a:effectLst/>
              </a:rPr>
              <a:t>malariae</a:t>
            </a:r>
            <a:r>
              <a:rPr lang="en-US" sz="2200" b="0" i="1" dirty="0">
                <a:solidFill>
                  <a:srgbClr val="000000"/>
                </a:solidFill>
                <a:effectLst/>
              </a:rPr>
              <a:t>, </a:t>
            </a:r>
            <a:r>
              <a:rPr lang="en-US" sz="2200" b="0" i="1" dirty="0" err="1">
                <a:solidFill>
                  <a:srgbClr val="000000"/>
                </a:solidFill>
                <a:effectLst/>
              </a:rPr>
              <a:t>ovalae</a:t>
            </a:r>
            <a:r>
              <a:rPr lang="en-US" sz="2200" b="0" dirty="0">
                <a:solidFill>
                  <a:srgbClr val="000000"/>
                </a:solidFill>
                <a:effectLst/>
              </a:rPr>
              <a:t>). </a:t>
            </a:r>
          </a:p>
          <a:p>
            <a:pPr marL="285750" indent="-285750">
              <a:buFont typeface="Arial" panose="020B0604020202020204" pitchFamily="34" charset="0"/>
              <a:buChar char="•"/>
            </a:pPr>
            <a:r>
              <a:rPr lang="en-US" sz="2200" dirty="0">
                <a:solidFill>
                  <a:srgbClr val="000000"/>
                </a:solidFill>
              </a:rPr>
              <a:t>Over 200 </a:t>
            </a:r>
            <a:r>
              <a:rPr lang="en-US" sz="2200" i="1" dirty="0">
                <a:solidFill>
                  <a:srgbClr val="000000"/>
                </a:solidFill>
              </a:rPr>
              <a:t>Plasmodium </a:t>
            </a:r>
            <a:r>
              <a:rPr lang="en-US" sz="2200" dirty="0">
                <a:solidFill>
                  <a:srgbClr val="000000"/>
                </a:solidFill>
              </a:rPr>
              <a:t>spp. globally, infecting birds, reptiles, and other mammals (rodents, bats, primates)</a:t>
            </a:r>
          </a:p>
          <a:p>
            <a:pPr marL="285750" indent="-285750">
              <a:buFont typeface="Arial" panose="020B0604020202020204" pitchFamily="34" charset="0"/>
              <a:buChar char="•"/>
            </a:pPr>
            <a:r>
              <a:rPr lang="en-US" sz="2200" dirty="0">
                <a:solidFill>
                  <a:srgbClr val="000000"/>
                </a:solidFill>
              </a:rPr>
              <a:t>&gt;400 global species of </a:t>
            </a:r>
            <a:r>
              <a:rPr lang="en-US" sz="2200" b="1" i="1" dirty="0">
                <a:solidFill>
                  <a:srgbClr val="C00000"/>
                </a:solidFill>
              </a:rPr>
              <a:t>Anopheles </a:t>
            </a:r>
            <a:r>
              <a:rPr lang="en-US" sz="2200" b="1" dirty="0">
                <a:solidFill>
                  <a:srgbClr val="C00000"/>
                </a:solidFill>
              </a:rPr>
              <a:t>mosquito</a:t>
            </a:r>
            <a:r>
              <a:rPr lang="en-US" sz="2200" dirty="0">
                <a:solidFill>
                  <a:srgbClr val="000000"/>
                </a:solidFill>
              </a:rPr>
              <a:t>, &gt;100 that can transmit human malaria</a:t>
            </a:r>
          </a:p>
          <a:p>
            <a:pPr marL="285750" indent="-285750">
              <a:buFont typeface="Arial" panose="020B0604020202020204" pitchFamily="34" charset="0"/>
              <a:buChar char="•"/>
            </a:pPr>
            <a:r>
              <a:rPr lang="en-US" sz="2200" b="0" dirty="0">
                <a:solidFill>
                  <a:srgbClr val="000000"/>
                </a:solidFill>
                <a:effectLst/>
              </a:rPr>
              <a:t>~30-40 </a:t>
            </a:r>
            <a:r>
              <a:rPr lang="en-US" sz="2200" b="0" i="1" dirty="0">
                <a:solidFill>
                  <a:srgbClr val="000000"/>
                </a:solidFill>
                <a:effectLst/>
              </a:rPr>
              <a:t>Anopheles </a:t>
            </a:r>
            <a:r>
              <a:rPr lang="en-US" sz="2200" b="0" dirty="0">
                <a:solidFill>
                  <a:srgbClr val="000000"/>
                </a:solidFill>
                <a:effectLst/>
              </a:rPr>
              <a:t>spp</a:t>
            </a:r>
            <a:r>
              <a:rPr lang="en-US" sz="2200" dirty="0">
                <a:solidFill>
                  <a:srgbClr val="000000"/>
                </a:solidFill>
              </a:rPr>
              <a:t>. </a:t>
            </a:r>
            <a:r>
              <a:rPr lang="en-US" sz="2200" b="0" dirty="0">
                <a:solidFill>
                  <a:srgbClr val="000000"/>
                </a:solidFill>
                <a:effectLst/>
              </a:rPr>
              <a:t>most commonly implicated in </a:t>
            </a:r>
            <a:r>
              <a:rPr lang="en-US" sz="2200" dirty="0">
                <a:solidFill>
                  <a:srgbClr val="000000"/>
                </a:solidFill>
              </a:rPr>
              <a:t>human malaria transmission!</a:t>
            </a:r>
            <a:endParaRPr lang="en-US" sz="2200" b="0" dirty="0">
              <a:solidFill>
                <a:srgbClr val="000000"/>
              </a:solidFill>
              <a:effectLst/>
            </a:endParaRPr>
          </a:p>
        </p:txBody>
      </p:sp>
      <p:pic>
        <p:nvPicPr>
          <p:cNvPr id="31748" name="Picture 4" descr="Anopheles gambiae - Entomology Today">
            <a:extLst>
              <a:ext uri="{FF2B5EF4-FFF2-40B4-BE49-F238E27FC236}">
                <a16:creationId xmlns:a16="http://schemas.microsoft.com/office/drawing/2014/main" id="{7274F013-9CBB-B12F-A385-E83237DEE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9" y="4005285"/>
            <a:ext cx="2298405" cy="15214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1F1722-2C18-030E-31B2-D9554ED8E2FF}"/>
              </a:ext>
            </a:extLst>
          </p:cNvPr>
          <p:cNvSpPr txBox="1"/>
          <p:nvPr/>
        </p:nvSpPr>
        <p:spPr>
          <a:xfrm>
            <a:off x="47979" y="3235844"/>
            <a:ext cx="5162376" cy="769441"/>
          </a:xfrm>
          <a:prstGeom prst="rect">
            <a:avLst/>
          </a:prstGeom>
          <a:solidFill>
            <a:schemeClr val="bg1"/>
          </a:solidFill>
        </p:spPr>
        <p:txBody>
          <a:bodyPr wrap="square" rtlCol="0">
            <a:spAutoFit/>
          </a:bodyPr>
          <a:lstStyle/>
          <a:p>
            <a:r>
              <a:rPr lang="en-US" sz="2200" b="1" dirty="0">
                <a:solidFill>
                  <a:srgbClr val="000000"/>
                </a:solidFill>
              </a:rPr>
              <a:t>Only female mosquitoes feed on blood!</a:t>
            </a:r>
          </a:p>
          <a:p>
            <a:r>
              <a:rPr lang="en-US" sz="2200" b="1" i="0" dirty="0">
                <a:solidFill>
                  <a:srgbClr val="000000"/>
                </a:solidFill>
                <a:effectLst/>
              </a:rPr>
              <a:t>Male mosquitoes feed on plant nectar.</a:t>
            </a:r>
          </a:p>
        </p:txBody>
      </p:sp>
    </p:spTree>
    <p:extLst>
      <p:ext uri="{BB962C8B-B14F-4D97-AF65-F5344CB8AC3E}">
        <p14:creationId xmlns:p14="http://schemas.microsoft.com/office/powerpoint/2010/main" val="3724895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Previous prevalence of malaria world map">
            <a:extLst>
              <a:ext uri="{FF2B5EF4-FFF2-40B4-BE49-F238E27FC236}">
                <a16:creationId xmlns:a16="http://schemas.microsoft.com/office/drawing/2014/main" id="{36A7F370-41B2-CDDB-4CC1-37DDE825050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1571" b="6421"/>
          <a:stretch/>
        </p:blipFill>
        <p:spPr bwMode="auto">
          <a:xfrm>
            <a:off x="310350" y="1656273"/>
            <a:ext cx="11081288" cy="419243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AB195A9-1F31-BCCD-0557-C956F1CDAD05}"/>
              </a:ext>
            </a:extLst>
          </p:cNvPr>
          <p:cNvSpPr txBox="1">
            <a:spLocks/>
          </p:cNvSpPr>
          <p:nvPr/>
        </p:nvSpPr>
        <p:spPr>
          <a:xfrm>
            <a:off x="1870323" y="142534"/>
            <a:ext cx="8212347"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has been eliminated from many regions where it was previously endemic, including the US.</a:t>
            </a:r>
          </a:p>
        </p:txBody>
      </p:sp>
      <p:sp>
        <p:nvSpPr>
          <p:cNvPr id="6" name="TextBox 5">
            <a:extLst>
              <a:ext uri="{FF2B5EF4-FFF2-40B4-BE49-F238E27FC236}">
                <a16:creationId xmlns:a16="http://schemas.microsoft.com/office/drawing/2014/main" id="{CD6868FB-67C4-661A-BBD8-82EC18D42945}"/>
              </a:ext>
            </a:extLst>
          </p:cNvPr>
          <p:cNvSpPr txBox="1"/>
          <p:nvPr/>
        </p:nvSpPr>
        <p:spPr>
          <a:xfrm>
            <a:off x="1052423" y="5784294"/>
            <a:ext cx="9540816" cy="892552"/>
          </a:xfrm>
          <a:prstGeom prst="rect">
            <a:avLst/>
          </a:prstGeom>
          <a:solidFill>
            <a:schemeClr val="bg1"/>
          </a:solidFill>
        </p:spPr>
        <p:txBody>
          <a:bodyPr wrap="square" rtlCol="0">
            <a:spAutoFit/>
          </a:bodyPr>
          <a:lstStyle/>
          <a:p>
            <a:pPr algn="ctr"/>
            <a:r>
              <a:rPr lang="en-US" sz="2600" b="0" i="0" dirty="0">
                <a:solidFill>
                  <a:srgbClr val="000000"/>
                </a:solidFill>
                <a:effectLst/>
              </a:rPr>
              <a:t>Still one of the leading causes of child mortality globally – responsible for about half a million childhood deaths a year, 80% in Africa.</a:t>
            </a:r>
            <a:endParaRPr lang="en-US" sz="2600" i="1" dirty="0">
              <a:cs typeface="Franklin Gothic Medium"/>
            </a:endParaRPr>
          </a:p>
        </p:txBody>
      </p:sp>
      <p:sp>
        <p:nvSpPr>
          <p:cNvPr id="7" name="TextBox 6">
            <a:extLst>
              <a:ext uri="{FF2B5EF4-FFF2-40B4-BE49-F238E27FC236}">
                <a16:creationId xmlns:a16="http://schemas.microsoft.com/office/drawing/2014/main" id="{072CBA6E-5E3E-8B8E-F3B5-BACDD4E9BA23}"/>
              </a:ext>
            </a:extLst>
          </p:cNvPr>
          <p:cNvSpPr txBox="1"/>
          <p:nvPr/>
        </p:nvSpPr>
        <p:spPr>
          <a:xfrm>
            <a:off x="10082670" y="6504316"/>
            <a:ext cx="2109330" cy="369332"/>
          </a:xfrm>
          <a:prstGeom prst="rect">
            <a:avLst/>
          </a:prstGeom>
          <a:solidFill>
            <a:schemeClr val="bg1"/>
          </a:solidFill>
        </p:spPr>
        <p:txBody>
          <a:bodyPr wrap="square" rtlCol="0">
            <a:spAutoFit/>
          </a:bodyPr>
          <a:lstStyle/>
          <a:p>
            <a:r>
              <a:rPr lang="en-US" b="0" i="0" dirty="0" err="1">
                <a:solidFill>
                  <a:srgbClr val="000000"/>
                </a:solidFill>
                <a:effectLst/>
              </a:rPr>
              <a:t>OurWorldinData.org</a:t>
            </a:r>
            <a:endParaRPr lang="en-US" i="1" dirty="0">
              <a:cs typeface="Franklin Gothic Medium"/>
            </a:endParaRPr>
          </a:p>
        </p:txBody>
      </p:sp>
    </p:spTree>
    <p:extLst>
      <p:ext uri="{BB962C8B-B14F-4D97-AF65-F5344CB8AC3E}">
        <p14:creationId xmlns:p14="http://schemas.microsoft.com/office/powerpoint/2010/main" val="693139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1"/>
            <a:ext cx="6486862" cy="4351338"/>
          </a:xfrm>
        </p:spPr>
        <p:txBody>
          <a:bodyPr>
            <a:normAutofit/>
          </a:bodyPr>
          <a:lstStyle/>
          <a:p>
            <a:r>
              <a:rPr lang="en-US" sz="2600" dirty="0"/>
              <a:t>1911: British medical Dr. Sir Ronald Ross developed the first model of malaria while working in the Indian Medical Service.</a:t>
            </a:r>
          </a:p>
          <a:p>
            <a:pPr lvl="1"/>
            <a:r>
              <a:rPr lang="en-US" sz="2200" dirty="0"/>
              <a:t>He had already won the 1902 Nobel prize in physiology and medicine for discovering the life cycle of avian malaria</a:t>
            </a:r>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318866" cy="2715073"/>
            <a:chOff x="5360232" y="2786427"/>
            <a:chExt cx="4318866"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7399080" y="3946187"/>
              <a:ext cx="1126848" cy="872266"/>
            </a:xfrm>
            <a:prstGeom prst="curvedConnector3">
              <a:avLst>
                <a:gd name="adj1" fmla="val 31627"/>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9287716" y="3568282"/>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3" name="Graphic 52" descr="Mosquito with solid fill">
            <a:extLst>
              <a:ext uri="{FF2B5EF4-FFF2-40B4-BE49-F238E27FC236}">
                <a16:creationId xmlns:a16="http://schemas.microsoft.com/office/drawing/2014/main" id="{3408D4DE-D34A-9FB6-C937-E658524CB3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91434" y="3596665"/>
            <a:ext cx="914400" cy="914400"/>
          </a:xfrm>
          <a:prstGeom prst="rect">
            <a:avLst/>
          </a:prstGeom>
        </p:spPr>
      </p:pic>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E00251F0-E727-C470-D5A6-8DC770F50369}"/>
                  </a:ext>
                </a:extLst>
              </p:cNvPr>
              <p:cNvSpPr/>
              <p:nvPr/>
            </p:nvSpPr>
            <p:spPr>
              <a:xfrm>
                <a:off x="-116291" y="3470436"/>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chemeClr val="accent6"/>
                                  </a:solidFill>
                                  <a:latin typeface="Cambria Math" panose="02040503050406030204" pitchFamily="18" charset="0"/>
                                  <a:ea typeface="Cambria Math" panose="02040503050406030204" pitchFamily="18" charset="0"/>
                                  <a:sym typeface="Symbol" pitchFamily="2" charset="2"/>
                                </a:rPr>
                                <m:t>𝑯</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d>
                        <m:dPr>
                          <m:ctrlPr>
                            <a:rPr lang="en-US" sz="2500" b="1" i="1" dirty="0" smtClean="0">
                              <a:latin typeface="Cambria Math" panose="02040503050406030204" pitchFamily="18" charset="0"/>
                              <a:ea typeface="Cambria Math" panose="02040503050406030204" pitchFamily="18" charset="0"/>
                              <a:sym typeface="Symbol" pitchFamily="2" charset="2"/>
                            </a:rPr>
                          </m:ctrlPr>
                        </m:dPr>
                        <m:e>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𝑯</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e>
                      </m:d>
                      <m:r>
                        <a:rPr lang="en-US" sz="2500" b="0" i="1" dirty="0" smtClean="0">
                          <a:latin typeface="Cambria Math" panose="02040503050406030204" pitchFamily="18" charset="0"/>
                          <a:ea typeface="Cambria Math" panose="02040503050406030204" pitchFamily="18" charset="0"/>
                          <a:sym typeface="Symbol" pitchFamily="2" charset="2"/>
                        </a:rPr>
                        <m:t>+ </m:t>
                      </m:r>
                      <m:r>
                        <a:rPr lang="en-US" sz="2500" b="0" i="1" dirty="0" smtClean="0">
                          <a:latin typeface="Cambria Math" panose="02040503050406030204" pitchFamily="18" charset="0"/>
                          <a:ea typeface="Cambria Math" panose="02040503050406030204" pitchFamily="18" charset="0"/>
                          <a:sym typeface="Symbol" pitchFamily="2" charset="2"/>
                        </a:rPr>
                        <m:t>𝜎</m:t>
                      </m:r>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𝐻</m:t>
                          </m:r>
                        </m:sub>
                      </m:sSub>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𝑯</m:t>
                          </m:r>
                        </m:sub>
                      </m:sSub>
                      <m:sSub>
                        <m:sSubPr>
                          <m:ctrlPr>
                            <a:rPr lang="en-US" sz="2500" i="1" dirty="0" smtClean="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𝑴</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i="1" dirty="0">
                              <a:latin typeface="Cambria Math" panose="02040503050406030204" pitchFamily="18" charset="0"/>
                              <a:ea typeface="Cambria Math" panose="02040503050406030204" pitchFamily="18" charset="0"/>
                              <a:sym typeface="Symbol" pitchFamily="2" charset="2"/>
                            </a:rPr>
                            <m:t>𝐻</m:t>
                          </m:r>
                        </m:sub>
                      </m:sSub>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latin typeface="Cambria Math" panose="02040503050406030204" pitchFamily="18" charset="0"/>
                              <a:ea typeface="Cambria Math" panose="02040503050406030204" pitchFamily="18" charset="0"/>
                              <a:sym typeface="Symbol" pitchFamily="2" charset="2"/>
                            </a:rPr>
                            <m:t>𝑯</m:t>
                          </m:r>
                        </m:sub>
                      </m:sSub>
                    </m:oMath>
                  </m:oMathPara>
                </a14:m>
                <a:endParaRPr lang="en-US" sz="2500" b="1" i="1" dirty="0">
                  <a:ea typeface="Lucida Grande"/>
                  <a:cs typeface="Times New Roman"/>
                </a:endParaRPr>
              </a:p>
            </p:txBody>
          </p:sp>
        </mc:Choice>
        <mc:Fallback xmlns="">
          <p:sp>
            <p:nvSpPr>
              <p:cNvPr id="56" name="Rectangle 55">
                <a:extLst>
                  <a:ext uri="{FF2B5EF4-FFF2-40B4-BE49-F238E27FC236}">
                    <a16:creationId xmlns:a16="http://schemas.microsoft.com/office/drawing/2014/main" id="{E00251F0-E727-C470-D5A6-8DC770F50369}"/>
                  </a:ext>
                </a:extLst>
              </p:cNvPr>
              <p:cNvSpPr>
                <a:spLocks noRot="1" noChangeAspect="1" noMove="1" noResize="1" noEditPoints="1" noAdjustHandles="1" noChangeArrowheads="1" noChangeShapeType="1" noTextEdit="1"/>
              </p:cNvSpPr>
              <p:nvPr/>
            </p:nvSpPr>
            <p:spPr>
              <a:xfrm>
                <a:off x="-116291" y="3470436"/>
                <a:ext cx="6903577" cy="822726"/>
              </a:xfrm>
              <a:prstGeom prst="rect">
                <a:avLst/>
              </a:prstGeom>
              <a:blipFill>
                <a:blip r:embed="rId12"/>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D9D48AC9-7D00-BB2B-5A52-8447E9D17EB8}"/>
                  </a:ext>
                </a:extLst>
              </p:cNvPr>
              <p:cNvSpPr/>
              <p:nvPr/>
            </p:nvSpPr>
            <p:spPr>
              <a:xfrm>
                <a:off x="-542039" y="4313293"/>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𝑯</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𝐻</m:t>
                          </m:r>
                        </m:sub>
                      </m:sSub>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a:solidFill>
                                <a:schemeClr val="accent6"/>
                              </a:solidFill>
                              <a:highlight>
                                <a:srgbClr val="FFFF00"/>
                              </a:highlight>
                              <a:latin typeface="Cambria Math" panose="02040503050406030204" pitchFamily="18" charset="0"/>
                              <a:ea typeface="Cambria Math" panose="02040503050406030204" pitchFamily="18" charset="0"/>
                              <a:sym typeface="Symbol" pitchFamily="2" charset="2"/>
                            </a:rPr>
                            <m:t>𝑯</m:t>
                          </m:r>
                        </m:sub>
                      </m:sSub>
                      <m:sSub>
                        <m:sSubPr>
                          <m:ctrlPr>
                            <a:rPr lang="en-US" sz="2500"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9300"/>
                              </a:solidFill>
                              <a:highlight>
                                <a:srgbClr val="FFFF00"/>
                              </a:highlight>
                              <a:latin typeface="Cambria Math" panose="02040503050406030204" pitchFamily="18" charset="0"/>
                              <a:ea typeface="Cambria Math" panose="02040503050406030204" pitchFamily="18" charset="0"/>
                              <a:sym typeface="Symbol" pitchFamily="2" charset="2"/>
                            </a:rPr>
                            <m:t>𝑴</m:t>
                          </m:r>
                        </m:sub>
                      </m:sSub>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a:latin typeface="Cambria Math" panose="02040503050406030204" pitchFamily="18" charset="0"/>
                          <a:ea typeface="Cambria Math" panose="02040503050406030204" pitchFamily="18" charset="0"/>
                          <a:sym typeface="Symbol" pitchFamily="2" charset="2"/>
                        </a:rPr>
                        <m:t>𝜎</m:t>
                      </m:r>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i="1" dirty="0">
                              <a:latin typeface="Cambria Math" panose="02040503050406030204" pitchFamily="18" charset="0"/>
                              <a:ea typeface="Cambria Math" panose="02040503050406030204" pitchFamily="18" charset="0"/>
                              <a:sym typeface="Symbol" pitchFamily="2" charset="2"/>
                            </a:rPr>
                            <m:t>𝐻</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r>
                        <a:rPr lang="el-GR" sz="2500" i="1" dirty="0" smtClean="0">
                          <a:latin typeface="Cambria Math" panose="02040503050406030204" pitchFamily="18" charset="0"/>
                          <a:ea typeface="Cambria Math" panose="02040503050406030204" pitchFamily="18" charset="0"/>
                          <a:sym typeface="Symbol" pitchFamily="2" charset="2"/>
                        </a:rPr>
                        <m:t>𝛼</m:t>
                      </m:r>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𝑯</m:t>
                          </m:r>
                        </m:sub>
                      </m:sSub>
                    </m:oMath>
                  </m:oMathPara>
                </a14:m>
                <a:endParaRPr lang="en-US" sz="2500" b="1" dirty="0">
                  <a:ea typeface="Lucida Grande"/>
                  <a:cs typeface="Times New Roman"/>
                </a:endParaRPr>
              </a:p>
            </p:txBody>
          </p:sp>
        </mc:Choice>
        <mc:Fallback xmlns="">
          <p:sp>
            <p:nvSpPr>
              <p:cNvPr id="57" name="Rectangle 56">
                <a:extLst>
                  <a:ext uri="{FF2B5EF4-FFF2-40B4-BE49-F238E27FC236}">
                    <a16:creationId xmlns:a16="http://schemas.microsoft.com/office/drawing/2014/main" id="{D9D48AC9-7D00-BB2B-5A52-8447E9D17EB8}"/>
                  </a:ext>
                </a:extLst>
              </p:cNvPr>
              <p:cNvSpPr>
                <a:spLocks noRot="1" noChangeAspect="1" noMove="1" noResize="1" noEditPoints="1" noAdjustHandles="1" noChangeArrowheads="1" noChangeShapeType="1" noTextEdit="1"/>
              </p:cNvSpPr>
              <p:nvPr/>
            </p:nvSpPr>
            <p:spPr>
              <a:xfrm>
                <a:off x="-542039" y="4313293"/>
                <a:ext cx="6486862" cy="822726"/>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6C1DC98E-AE8B-0CE5-D8DC-4F6BEDA58FAD}"/>
                  </a:ext>
                </a:extLst>
              </p:cNvPr>
              <p:cNvSpPr/>
              <p:nvPr/>
            </p:nvSpPr>
            <p:spPr>
              <a:xfrm>
                <a:off x="-536438" y="5137352"/>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d>
                        <m:dPr>
                          <m:ctrlPr>
                            <a:rPr lang="en-US" sz="2500" b="1" i="1" dirty="0" smtClean="0">
                              <a:latin typeface="Cambria Math" panose="02040503050406030204" pitchFamily="18" charset="0"/>
                              <a:ea typeface="Cambria Math" panose="02040503050406030204" pitchFamily="18" charset="0"/>
                              <a:sym typeface="Symbol" pitchFamily="2" charset="2"/>
                            </a:rPr>
                          </m:ctrlPr>
                        </m:dPr>
                        <m:e>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e>
                      </m:d>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i="1" dirty="0">
                  <a:ea typeface="Lucida Grande"/>
                  <a:cs typeface="Times New Roman"/>
                </a:endParaRPr>
              </a:p>
            </p:txBody>
          </p:sp>
        </mc:Choice>
        <mc:Fallback xmlns="">
          <p:sp>
            <p:nvSpPr>
              <p:cNvPr id="60" name="Rectangle 59">
                <a:extLst>
                  <a:ext uri="{FF2B5EF4-FFF2-40B4-BE49-F238E27FC236}">
                    <a16:creationId xmlns:a16="http://schemas.microsoft.com/office/drawing/2014/main" id="{6C1DC98E-AE8B-0CE5-D8DC-4F6BEDA58FAD}"/>
                  </a:ext>
                </a:extLst>
              </p:cNvPr>
              <p:cNvSpPr>
                <a:spLocks noRot="1" noChangeAspect="1" noMove="1" noResize="1" noEditPoints="1" noAdjustHandles="1" noChangeArrowheads="1" noChangeShapeType="1" noTextEdit="1"/>
              </p:cNvSpPr>
              <p:nvPr/>
            </p:nvSpPr>
            <p:spPr>
              <a:xfrm>
                <a:off x="-536438" y="5137352"/>
                <a:ext cx="6903577" cy="822726"/>
              </a:xfrm>
              <a:prstGeom prst="rect">
                <a:avLst/>
              </a:prstGeom>
              <a:blipFill>
                <a:blip r:embed="rId1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913807CA-A431-2653-36BC-962708CD972B}"/>
                  </a:ext>
                </a:extLst>
              </p:cNvPr>
              <p:cNvSpPr/>
              <p:nvPr/>
            </p:nvSpPr>
            <p:spPr>
              <a:xfrm>
                <a:off x="-1484328" y="5994759"/>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dirty="0">
                  <a:ea typeface="Lucida Grande"/>
                  <a:cs typeface="Times New Roman"/>
                </a:endParaRPr>
              </a:p>
            </p:txBody>
          </p:sp>
        </mc:Choice>
        <mc:Fallback xmlns="">
          <p:sp>
            <p:nvSpPr>
              <p:cNvPr id="61" name="Rectangle 60">
                <a:extLst>
                  <a:ext uri="{FF2B5EF4-FFF2-40B4-BE49-F238E27FC236}">
                    <a16:creationId xmlns:a16="http://schemas.microsoft.com/office/drawing/2014/main" id="{913807CA-A431-2653-36BC-962708CD972B}"/>
                  </a:ext>
                </a:extLst>
              </p:cNvPr>
              <p:cNvSpPr>
                <a:spLocks noRot="1" noChangeAspect="1" noMove="1" noResize="1" noEditPoints="1" noAdjustHandles="1" noChangeArrowheads="1" noChangeShapeType="1" noTextEdit="1"/>
              </p:cNvSpPr>
              <p:nvPr/>
            </p:nvSpPr>
            <p:spPr>
              <a:xfrm>
                <a:off x="-1484328" y="5994759"/>
                <a:ext cx="6486862" cy="822726"/>
              </a:xfrm>
              <a:prstGeom prst="rect">
                <a:avLst/>
              </a:prstGeom>
              <a:blipFill>
                <a:blip r:embed="rId16"/>
                <a:stretch>
                  <a:fillRect b="-6061"/>
                </a:stretch>
              </a:blipFill>
            </p:spPr>
            <p:txBody>
              <a:bodyPr/>
              <a:lstStyle/>
              <a:p>
                <a:r>
                  <a:rPr lang="en-US">
                    <a:noFill/>
                  </a:rPr>
                  <a:t> </a:t>
                </a:r>
              </a:p>
            </p:txBody>
          </p:sp>
        </mc:Fallback>
      </mc:AlternateContent>
    </p:spTree>
    <p:extLst>
      <p:ext uri="{BB962C8B-B14F-4D97-AF65-F5344CB8AC3E}">
        <p14:creationId xmlns:p14="http://schemas.microsoft.com/office/powerpoint/2010/main" val="4161894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1"/>
            <a:ext cx="6155399" cy="4351338"/>
          </a:xfrm>
        </p:spPr>
        <p:txBody>
          <a:bodyPr>
            <a:normAutofit/>
          </a:bodyPr>
          <a:lstStyle/>
          <a:p>
            <a:r>
              <a:rPr lang="en-US" sz="2600" dirty="0">
                <a:solidFill>
                  <a:schemeClr val="bg1">
                    <a:lumMod val="65000"/>
                  </a:schemeClr>
                </a:solidFill>
              </a:rPr>
              <a:t>1911: British medical Dr. Sir Ronald Ross developed the first model of malaria while working in the Indian Medical Service.</a:t>
            </a:r>
          </a:p>
          <a:p>
            <a:r>
              <a:rPr lang="en-US" sz="2600" dirty="0"/>
              <a:t>1957: MacDonald </a:t>
            </a:r>
            <a:r>
              <a:rPr lang="en-US" sz="2400" dirty="0"/>
              <a:t>modified this model to include the latent period of the parasite developing in the mosquito.</a:t>
            </a:r>
          </a:p>
          <a:p>
            <a:pPr lvl="1"/>
            <a:r>
              <a:rPr lang="en-US" sz="2000" dirty="0"/>
              <a:t>He implicated the survivorship of the female mosquito as the weakest link in the life cycle!</a:t>
            </a:r>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47A14D99-0604-DAC5-C90F-773491C45DE5}"/>
                  </a:ext>
                </a:extLst>
              </p:cNvPr>
              <p:cNvSpPr/>
              <p:nvPr/>
            </p:nvSpPr>
            <p:spPr>
              <a:xfrm>
                <a:off x="-104015" y="4295437"/>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i="1" dirty="0">
                              <a:latin typeface="Cambria Math" panose="02040503050406030204" pitchFamily="18" charset="0"/>
                              <a:ea typeface="Cambria Math" panose="02040503050406030204" pitchFamily="18" charset="0"/>
                              <a:sym typeface="Symbol" pitchFamily="2" charset="2"/>
                            </a:rPr>
                            <m:t>𝑀</m:t>
                          </m:r>
                        </m:sub>
                      </m:sSub>
                      <m:d>
                        <m:dPr>
                          <m:ctrlPr>
                            <a:rPr lang="en-US" sz="2500" b="1" i="1" dirty="0">
                              <a:latin typeface="Cambria Math" panose="02040503050406030204" pitchFamily="18" charset="0"/>
                              <a:ea typeface="Cambria Math" panose="02040503050406030204" pitchFamily="18" charset="0"/>
                              <a:sym typeface="Symbol" pitchFamily="2" charset="2"/>
                            </a:rPr>
                          </m:ctrlPr>
                        </m:dPr>
                        <m:e>
                          <m:sSub>
                            <m:sSubPr>
                              <m:ctrlPr>
                                <a:rPr lang="en-US" sz="2500" i="1" dirty="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𝑴</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𝑴</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𝑴</m:t>
                              </m:r>
                            </m:sub>
                          </m:sSub>
                        </m:e>
                      </m:d>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i="1" dirty="0">
                  <a:ea typeface="Lucida Grande"/>
                  <a:cs typeface="Times New Roman"/>
                </a:endParaRPr>
              </a:p>
            </p:txBody>
          </p:sp>
        </mc:Choice>
        <mc:Fallback xmlns="">
          <p:sp>
            <p:nvSpPr>
              <p:cNvPr id="39" name="Rectangle 38">
                <a:extLst>
                  <a:ext uri="{FF2B5EF4-FFF2-40B4-BE49-F238E27FC236}">
                    <a16:creationId xmlns:a16="http://schemas.microsoft.com/office/drawing/2014/main" id="{47A14D99-0604-DAC5-C90F-773491C45DE5}"/>
                  </a:ext>
                </a:extLst>
              </p:cNvPr>
              <p:cNvSpPr>
                <a:spLocks noRot="1" noChangeAspect="1" noMove="1" noResize="1" noEditPoints="1" noAdjustHandles="1" noChangeArrowheads="1" noChangeShapeType="1" noTextEdit="1"/>
              </p:cNvSpPr>
              <p:nvPr/>
            </p:nvSpPr>
            <p:spPr>
              <a:xfrm>
                <a:off x="-104015" y="4295437"/>
                <a:ext cx="6903577" cy="822726"/>
              </a:xfrm>
              <a:prstGeom prst="rect">
                <a:avLst/>
              </a:prstGeom>
              <a:blipFill>
                <a:blip r:embed="rId1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F8AEDB7-9049-4ABC-956E-7304C5749C89}"/>
                  </a:ext>
                </a:extLst>
              </p:cNvPr>
              <p:cNvSpPr/>
              <p:nvPr/>
            </p:nvSpPr>
            <p:spPr>
              <a:xfrm>
                <a:off x="-1648617" y="5996226"/>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l-GR" sz="2400" i="1">
                              <a:latin typeface="Cambria Math" panose="02040503050406030204" pitchFamily="18" charset="0"/>
                              <a:ea typeface="Cambria Math" panose="02040503050406030204" pitchFamily="18" charset="0"/>
                            </a:rPr>
                            <m:t>𝛾</m:t>
                          </m:r>
                        </m:e>
                        <m:sub>
                          <m:r>
                            <a:rPr lang="en-US" sz="2500" i="1" dirty="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𝑴</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dirty="0">
                  <a:ea typeface="Lucida Grande"/>
                  <a:cs typeface="Times New Roman"/>
                </a:endParaRPr>
              </a:p>
            </p:txBody>
          </p:sp>
        </mc:Choice>
        <mc:Fallback xmlns="">
          <p:sp>
            <p:nvSpPr>
              <p:cNvPr id="41" name="Rectangle 40">
                <a:extLst>
                  <a:ext uri="{FF2B5EF4-FFF2-40B4-BE49-F238E27FC236}">
                    <a16:creationId xmlns:a16="http://schemas.microsoft.com/office/drawing/2014/main" id="{FF8AEDB7-9049-4ABC-956E-7304C5749C89}"/>
                  </a:ext>
                </a:extLst>
              </p:cNvPr>
              <p:cNvSpPr>
                <a:spLocks noRot="1" noChangeAspect="1" noMove="1" noResize="1" noEditPoints="1" noAdjustHandles="1" noChangeArrowheads="1" noChangeShapeType="1" noTextEdit="1"/>
              </p:cNvSpPr>
              <p:nvPr/>
            </p:nvSpPr>
            <p:spPr>
              <a:xfrm>
                <a:off x="-1648617" y="5996226"/>
                <a:ext cx="6486862" cy="822726"/>
              </a:xfrm>
              <a:prstGeom prst="rect">
                <a:avLst/>
              </a:prstGeom>
              <a:blipFill>
                <a:blip r:embed="rId1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BE765091-320F-E352-93EA-1D1833FA515D}"/>
                  </a:ext>
                </a:extLst>
              </p:cNvPr>
              <p:cNvSpPr/>
              <p:nvPr/>
            </p:nvSpPr>
            <p:spPr>
              <a:xfrm>
                <a:off x="-958754" y="5191378"/>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𝑴</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i="1" dirty="0">
                              <a:highlight>
                                <a:srgbClr val="FFFF00"/>
                              </a:highlight>
                              <a:latin typeface="Cambria Math" panose="02040503050406030204" pitchFamily="18" charset="0"/>
                              <a:ea typeface="Cambria Math" panose="02040503050406030204" pitchFamily="18" charset="0"/>
                              <a:sym typeface="Symbol" pitchFamily="2" charset="2"/>
                            </a:rPr>
                            <m:t>𝛽</m:t>
                          </m:r>
                        </m:e>
                        <m:sub>
                          <m:r>
                            <a:rPr lang="en-US" sz="2500" b="0" i="1" dirty="0" smtClean="0">
                              <a:highlight>
                                <a:srgbClr val="FFFF00"/>
                              </a:highlight>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highlight>
                                <a:srgbClr val="FFFF00"/>
                              </a:highlight>
                              <a:latin typeface="Cambria Math" panose="02040503050406030204" pitchFamily="18" charset="0"/>
                              <a:ea typeface="Cambria Math" panose="02040503050406030204" pitchFamily="18" charset="0"/>
                              <a:sym typeface="Symbol" pitchFamily="2" charset="2"/>
                            </a:rPr>
                            <m:t>𝑴</m:t>
                          </m:r>
                        </m:sub>
                      </m:sSub>
                      <m:sSub>
                        <m:sSubPr>
                          <m:ctrlPr>
                            <a:rPr lang="en-US" sz="2500"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highlight>
                                <a:srgbClr val="FFFF00"/>
                              </a:highlight>
                              <a:latin typeface="Cambria Math" panose="02040503050406030204" pitchFamily="18" charset="0"/>
                              <a:ea typeface="Cambria Math" panose="02040503050406030204" pitchFamily="18" charset="0"/>
                              <a:sym typeface="Symbol" pitchFamily="2" charset="2"/>
                            </a:rPr>
                            <m:t>𝑯</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smtClean="0">
                              <a:solidFill>
                                <a:srgbClr val="AC50F3"/>
                              </a:solidFill>
                              <a:latin typeface="Cambria Math" panose="02040503050406030204" pitchFamily="18" charset="0"/>
                              <a:ea typeface="Cambria Math" panose="02040503050406030204" pitchFamily="18" charset="0"/>
                              <a:sym typeface="Symbol" pitchFamily="2" charset="2"/>
                            </a:rPr>
                            <m:t>𝑴</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l-GR" sz="2400" i="1">
                              <a:latin typeface="Cambria Math" panose="02040503050406030204" pitchFamily="18" charset="0"/>
                              <a:ea typeface="Cambria Math" panose="02040503050406030204" pitchFamily="18" charset="0"/>
                            </a:rPr>
                            <m:t>𝛾</m:t>
                          </m:r>
                        </m:e>
                        <m:sub>
                          <m:r>
                            <a:rPr lang="en-US" sz="2500" b="0" i="1" dirty="0" smtClean="0">
                              <a:latin typeface="Cambria Math" panose="02040503050406030204" pitchFamily="18" charset="0"/>
                              <a:ea typeface="Cambria Math" panose="02040503050406030204" pitchFamily="18" charset="0"/>
                              <a:sym typeface="Symbol" pitchFamily="2" charset="2"/>
                            </a:rPr>
                            <m:t>𝑀</m:t>
                          </m:r>
                        </m:sub>
                      </m:sSub>
                      <m:sSub>
                        <m:sSubPr>
                          <m:ctrlPr>
                            <a:rPr lang="en-US" sz="2500" i="1" dirty="0" smtClean="0">
                              <a:solidFill>
                                <a:srgbClr val="AC50F3"/>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𝑬</m:t>
                          </m:r>
                        </m:e>
                        <m:sub>
                          <m:r>
                            <a:rPr lang="en-US" sz="2500" b="1" i="1" dirty="0">
                              <a:solidFill>
                                <a:srgbClr val="AC50F3"/>
                              </a:solidFill>
                              <a:latin typeface="Cambria Math" panose="02040503050406030204" pitchFamily="18" charset="0"/>
                              <a:ea typeface="Cambria Math" panose="02040503050406030204" pitchFamily="18" charset="0"/>
                              <a:sym typeface="Symbol" pitchFamily="2" charset="2"/>
                            </a:rPr>
                            <m:t>𝑴</m:t>
                          </m:r>
                        </m:sub>
                      </m:sSub>
                    </m:oMath>
                  </m:oMathPara>
                </a14:m>
                <a:endParaRPr lang="en-US" sz="25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BE765091-320F-E352-93EA-1D1833FA515D}"/>
                  </a:ext>
                </a:extLst>
              </p:cNvPr>
              <p:cNvSpPr>
                <a:spLocks noRot="1" noChangeAspect="1" noMove="1" noResize="1" noEditPoints="1" noAdjustHandles="1" noChangeArrowheads="1" noChangeShapeType="1" noTextEdit="1"/>
              </p:cNvSpPr>
              <p:nvPr/>
            </p:nvSpPr>
            <p:spPr>
              <a:xfrm>
                <a:off x="-958754" y="5191378"/>
                <a:ext cx="6903577" cy="822726"/>
              </a:xfrm>
              <a:prstGeom prst="rect">
                <a:avLst/>
              </a:prstGeom>
              <a:blipFill>
                <a:blip r:embed="rId14"/>
                <a:stretch>
                  <a:fillRect b="-6061"/>
                </a:stretch>
              </a:blipFill>
            </p:spPr>
            <p:txBody>
              <a:bodyPr/>
              <a:lstStyle/>
              <a:p>
                <a:r>
                  <a:rPr lang="en-US">
                    <a:noFill/>
                  </a:rPr>
                  <a:t> </a:t>
                </a:r>
              </a:p>
            </p:txBody>
          </p:sp>
        </mc:Fallback>
      </mc:AlternateContent>
      <p:pic>
        <p:nvPicPr>
          <p:cNvPr id="43" name="Graphic 42" descr="Mosquito with solid fill">
            <a:extLst>
              <a:ext uri="{FF2B5EF4-FFF2-40B4-BE49-F238E27FC236}">
                <a16:creationId xmlns:a16="http://schemas.microsoft.com/office/drawing/2014/main" id="{5C965A33-D164-CEC7-F40C-DECC2150D84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3078786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21194F1B-C23C-8058-5423-46F8A91F0AE7}"/>
              </a:ext>
            </a:extLst>
          </p:cNvPr>
          <p:cNvSpPr/>
          <p:nvPr/>
        </p:nvSpPr>
        <p:spPr>
          <a:xfrm>
            <a:off x="914402" y="3916392"/>
            <a:ext cx="6105676" cy="274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Mosquito with solid fill">
            <a:extLst>
              <a:ext uri="{FF2B5EF4-FFF2-40B4-BE49-F238E27FC236}">
                <a16:creationId xmlns:a16="http://schemas.microsoft.com/office/drawing/2014/main" id="{DBEC7FD7-88E3-A1B1-9175-F133CA4969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2131181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30103610-C359-C64C-CB95-135E440E520C}"/>
              </a:ext>
            </a:extLst>
          </p:cNvPr>
          <p:cNvSpPr/>
          <p:nvPr/>
        </p:nvSpPr>
        <p:spPr>
          <a:xfrm>
            <a:off x="914402" y="4585331"/>
            <a:ext cx="6105676" cy="2022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Mosquito with solid fill">
            <a:extLst>
              <a:ext uri="{FF2B5EF4-FFF2-40B4-BE49-F238E27FC236}">
                <a16:creationId xmlns:a16="http://schemas.microsoft.com/office/drawing/2014/main" id="{D78865CC-E8F9-8315-14A5-6C4A9CE399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28306333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grpSp>
        <p:nvGrpSpPr>
          <p:cNvPr id="4" name="Group 3">
            <a:extLst>
              <a:ext uri="{FF2B5EF4-FFF2-40B4-BE49-F238E27FC236}">
                <a16:creationId xmlns:a16="http://schemas.microsoft.com/office/drawing/2014/main" id="{5083B9CE-D719-6906-FF76-730D80420477}"/>
              </a:ext>
            </a:extLst>
          </p:cNvPr>
          <p:cNvGrpSpPr/>
          <p:nvPr/>
        </p:nvGrpSpPr>
        <p:grpSpPr>
          <a:xfrm>
            <a:off x="6750024" y="1408965"/>
            <a:ext cx="4646254" cy="2715073"/>
            <a:chOff x="5360232" y="2786427"/>
            <a:chExt cx="4646254" cy="2715073"/>
          </a:xfrm>
        </p:grpSpPr>
        <p:grpSp>
          <p:nvGrpSpPr>
            <p:cNvPr id="5" name="Group 4">
              <a:extLst>
                <a:ext uri="{FF2B5EF4-FFF2-40B4-BE49-F238E27FC236}">
                  <a16:creationId xmlns:a16="http://schemas.microsoft.com/office/drawing/2014/main" id="{4DC7F76C-F344-C1B8-20C4-773B87A3A1CD}"/>
                </a:ext>
              </a:extLst>
            </p:cNvPr>
            <p:cNvGrpSpPr/>
            <p:nvPr/>
          </p:nvGrpSpPr>
          <p:grpSpPr>
            <a:xfrm>
              <a:off x="5360232" y="2786427"/>
              <a:ext cx="4318866" cy="1577002"/>
              <a:chOff x="2758440" y="1686273"/>
              <a:chExt cx="5076833" cy="1987851"/>
            </a:xfrm>
          </p:grpSpPr>
          <p:grpSp>
            <p:nvGrpSpPr>
              <p:cNvPr id="11" name="Group 10">
                <a:extLst>
                  <a:ext uri="{FF2B5EF4-FFF2-40B4-BE49-F238E27FC236}">
                    <a16:creationId xmlns:a16="http://schemas.microsoft.com/office/drawing/2014/main" id="{6614E2E9-C2BA-56E6-F221-8C4E82823AFC}"/>
                  </a:ext>
                </a:extLst>
              </p:cNvPr>
              <p:cNvGrpSpPr/>
              <p:nvPr/>
            </p:nvGrpSpPr>
            <p:grpSpPr>
              <a:xfrm>
                <a:off x="2758440" y="1686273"/>
                <a:ext cx="5076833" cy="1965269"/>
                <a:chOff x="2634893" y="1008391"/>
                <a:chExt cx="5076833" cy="1965269"/>
              </a:xfrm>
            </p:grpSpPr>
            <p:grpSp>
              <p:nvGrpSpPr>
                <p:cNvPr id="13" name="Group 12">
                  <a:extLst>
                    <a:ext uri="{FF2B5EF4-FFF2-40B4-BE49-F238E27FC236}">
                      <a16:creationId xmlns:a16="http://schemas.microsoft.com/office/drawing/2014/main" id="{B0549638-09A5-1D38-9D50-CBCE7F5E7DE5}"/>
                    </a:ext>
                  </a:extLst>
                </p:cNvPr>
                <p:cNvGrpSpPr/>
                <p:nvPr/>
              </p:nvGrpSpPr>
              <p:grpSpPr>
                <a:xfrm>
                  <a:off x="4533316" y="1399718"/>
                  <a:ext cx="3178410" cy="1573942"/>
                  <a:chOff x="3421375" y="1870528"/>
                  <a:chExt cx="3178410" cy="1573942"/>
                </a:xfrm>
              </p:grpSpPr>
              <p:grpSp>
                <p:nvGrpSpPr>
                  <p:cNvPr id="22" name="Group 21">
                    <a:extLst>
                      <a:ext uri="{FF2B5EF4-FFF2-40B4-BE49-F238E27FC236}">
                        <a16:creationId xmlns:a16="http://schemas.microsoft.com/office/drawing/2014/main" id="{AAAAC2EA-3503-C03F-0A89-29B5F5908CA3}"/>
                      </a:ext>
                    </a:extLst>
                  </p:cNvPr>
                  <p:cNvGrpSpPr/>
                  <p:nvPr/>
                </p:nvGrpSpPr>
                <p:grpSpPr>
                  <a:xfrm>
                    <a:off x="3421375" y="1870528"/>
                    <a:ext cx="3178410" cy="1573942"/>
                    <a:chOff x="3447749" y="2466136"/>
                    <a:chExt cx="2276421" cy="1045414"/>
                  </a:xfrm>
                </p:grpSpPr>
                <mc:AlternateContent xmlns:mc="http://schemas.openxmlformats.org/markup-compatibility/2006" xmlns:a14="http://schemas.microsoft.com/office/drawing/2010/main">
                  <mc:Choice Requires="a14">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5" name="Object 24">
                          <a:extLst>
                            <a:ext uri="{FF2B5EF4-FFF2-40B4-BE49-F238E27FC236}">
                              <a16:creationId xmlns:a16="http://schemas.microsoft.com/office/drawing/2014/main" id="{D1C99571-BD52-C178-7537-2D4D6A9C9CC8}"/>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25" name="Object 24">
                                      <a:extLst>
                                        <a:ext uri="{FF2B5EF4-FFF2-40B4-BE49-F238E27FC236}">
                                          <a16:creationId xmlns:a16="http://schemas.microsoft.com/office/drawing/2014/main" id="{D1C99571-BD52-C178-7537-2D4D6A9C9CC8}"/>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6" name="Group 25">
                      <a:extLst>
                        <a:ext uri="{FF2B5EF4-FFF2-40B4-BE49-F238E27FC236}">
                          <a16:creationId xmlns:a16="http://schemas.microsoft.com/office/drawing/2014/main" id="{EF767377-F054-34CE-5150-19FFB275D1F6}"/>
                        </a:ext>
                      </a:extLst>
                    </p:cNvPr>
                    <p:cNvGrpSpPr/>
                    <p:nvPr/>
                  </p:nvGrpSpPr>
                  <p:grpSpPr>
                    <a:xfrm>
                      <a:off x="3447749" y="2466136"/>
                      <a:ext cx="2276421" cy="687987"/>
                      <a:chOff x="4023460" y="2056185"/>
                      <a:chExt cx="2276421" cy="687987"/>
                    </a:xfrm>
                  </p:grpSpPr>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40DDD76-C0D8-0632-BCC8-7CF8F78EF8F7}"/>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oMath>
                              </m:oMathPara>
                            </a14:m>
                            <a:endParaRPr lang="en-US" sz="2600" dirty="0">
                              <a:solidFill>
                                <a:schemeClr val="tx1"/>
                              </a:solidFill>
                              <a:cs typeface="Cambria Math"/>
                            </a:endParaRPr>
                          </a:p>
                        </p:txBody>
                      </p:sp>
                    </mc:Choice>
                    <mc:Fallback xmlns="">
                      <p:sp>
                        <p:nvSpPr>
                          <p:cNvPr id="29" name="Rectangle 28">
                            <a:extLst>
                              <a:ext uri="{FF2B5EF4-FFF2-40B4-BE49-F238E27FC236}">
                                <a16:creationId xmlns:a16="http://schemas.microsoft.com/office/drawing/2014/main" id="{F40DDD76-C0D8-0632-BCC8-7CF8F78EF8F7}"/>
                              </a:ext>
                            </a:extLst>
                          </p:cNvPr>
                          <p:cNvSpPr>
                            <a:spLocks noRot="1" noChangeAspect="1" noMove="1" noResize="1" noEditPoints="1" noAdjustHandles="1" noChangeArrowheads="1" noChangeShapeType="1" noTextEdit="1"/>
                          </p:cNvSpPr>
                          <p:nvPr/>
                        </p:nvSpPr>
                        <p:spPr>
                          <a:xfrm>
                            <a:off x="5371845" y="2139665"/>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30" name="Rectangle 29">
                        <a:extLst>
                          <a:ext uri="{FF2B5EF4-FFF2-40B4-BE49-F238E27FC236}">
                            <a16:creationId xmlns:a16="http://schemas.microsoft.com/office/drawing/2014/main" id="{62D61111-F216-5F74-0351-92B1D00A327A}"/>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7" name="Straight Arrow Connector 26">
                      <a:extLst>
                        <a:ext uri="{FF2B5EF4-FFF2-40B4-BE49-F238E27FC236}">
                          <a16:creationId xmlns:a16="http://schemas.microsoft.com/office/drawing/2014/main" id="{36BA6042-9138-0977-4526-70C948B9084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45FA84C-5304-3EE2-63D7-0203897E7A89}"/>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3" name="Rectangle 22">
                    <a:extLst>
                      <a:ext uri="{FF2B5EF4-FFF2-40B4-BE49-F238E27FC236}">
                        <a16:creationId xmlns:a16="http://schemas.microsoft.com/office/drawing/2014/main" id="{18BBE03A-16A8-92F6-BD06-635085B8A247}"/>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4" name="Straight Arrow Connector 13">
                  <a:extLst>
                    <a:ext uri="{FF2B5EF4-FFF2-40B4-BE49-F238E27FC236}">
                      <a16:creationId xmlns:a16="http://schemas.microsoft.com/office/drawing/2014/main" id="{1BDD721A-30B9-922F-E314-3BEFA08D0F15}"/>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613E0B0-3701-45DE-FD8D-126627F62E94}"/>
                    </a:ext>
                  </a:extLst>
                </p:cNvPr>
                <p:cNvCxnSpPr/>
                <p:nvPr/>
              </p:nvCxnSpPr>
              <p:spPr>
                <a:xfrm flipV="1">
                  <a:off x="6748224" y="1302600"/>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C30CEC-4141-4D1C-1417-64D7C915751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773628BB-8011-49D2-D213-BD80668296B9}"/>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9" name="Rectangle 18">
                  <a:extLst>
                    <a:ext uri="{FF2B5EF4-FFF2-40B4-BE49-F238E27FC236}">
                      <a16:creationId xmlns:a16="http://schemas.microsoft.com/office/drawing/2014/main" id="{7110CF6F-4850-D8D9-0E06-8B1BFEA40FC2}"/>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20" name="Rectangle 19">
                  <a:extLst>
                    <a:ext uri="{FF2B5EF4-FFF2-40B4-BE49-F238E27FC236}">
                      <a16:creationId xmlns:a16="http://schemas.microsoft.com/office/drawing/2014/main" id="{CFFAD921-7378-A27A-0C46-1EB9E583C174}"/>
                    </a:ext>
                  </a:extLst>
                </p:cNvPr>
                <p:cNvSpPr/>
                <p:nvPr/>
              </p:nvSpPr>
              <p:spPr>
                <a:xfrm>
                  <a:off x="5727949" y="1008391"/>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2" name="Rectangle 11">
                <a:extLst>
                  <a:ext uri="{FF2B5EF4-FFF2-40B4-BE49-F238E27FC236}">
                    <a16:creationId xmlns:a16="http://schemas.microsoft.com/office/drawing/2014/main" id="{466E7A6D-D56B-4764-E29C-5B305B6930E0}"/>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7" name="Straight Arrow Connector 6">
              <a:extLst>
                <a:ext uri="{FF2B5EF4-FFF2-40B4-BE49-F238E27FC236}">
                  <a16:creationId xmlns:a16="http://schemas.microsoft.com/office/drawing/2014/main" id="{6619515E-A574-1B2B-369E-4E1DF7EE9609}"/>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 name="Curved Connector 8">
              <a:extLst>
                <a:ext uri="{FF2B5EF4-FFF2-40B4-BE49-F238E27FC236}">
                  <a16:creationId xmlns:a16="http://schemas.microsoft.com/office/drawing/2014/main" id="{94D833CB-D56F-4944-0097-A97B70B10767}"/>
                </a:ext>
              </a:extLst>
            </p:cNvPr>
            <p:cNvCxnSpPr>
              <a:cxnSpLocks/>
              <a:stCxn id="23"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BAEAF64-62E0-3A88-AF77-81F8B5C7CD95}"/>
                </a:ext>
              </a:extLst>
            </p:cNvPr>
            <p:cNvCxnSpPr>
              <a:cxnSpLocks/>
              <a:stCxn id="34" idx="0"/>
              <a:endCxn id="30" idx="2"/>
            </p:cNvCxnSpPr>
            <p:nvPr/>
          </p:nvCxnSpPr>
          <p:spPr>
            <a:xfrm rot="16200000" flipV="1">
              <a:off x="8218591" y="3126677"/>
              <a:ext cx="1095675" cy="2480114"/>
            </a:xfrm>
            <a:prstGeom prst="curvedConnector3">
              <a:avLst>
                <a:gd name="adj1" fmla="val 1693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34" name="Rectangle 33">
            <a:extLst>
              <a:ext uri="{FF2B5EF4-FFF2-40B4-BE49-F238E27FC236}">
                <a16:creationId xmlns:a16="http://schemas.microsoft.com/office/drawing/2014/main" id="{EFA59F64-6F83-F8B8-9A90-566FA4D8B536}"/>
              </a:ext>
            </a:extLst>
          </p:cNvPr>
          <p:cNvSpPr/>
          <p:nvPr/>
        </p:nvSpPr>
        <p:spPr>
          <a:xfrm>
            <a:off x="10895564" y="3537109"/>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M</a:t>
            </a:r>
          </a:p>
        </p:txBody>
      </p:sp>
      <p:sp>
        <p:nvSpPr>
          <p:cNvPr id="35" name="Rectangle 34">
            <a:extLst>
              <a:ext uri="{FF2B5EF4-FFF2-40B4-BE49-F238E27FC236}">
                <a16:creationId xmlns:a16="http://schemas.microsoft.com/office/drawing/2014/main" id="{75335F58-1EB2-D68B-8D3C-E5EB168F594C}"/>
              </a:ext>
            </a:extLst>
          </p:cNvPr>
          <p:cNvSpPr/>
          <p:nvPr/>
        </p:nvSpPr>
        <p:spPr>
          <a:xfrm>
            <a:off x="7578669" y="3540280"/>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M</a:t>
            </a:r>
          </a:p>
        </p:txBody>
      </p:sp>
      <p:cxnSp>
        <p:nvCxnSpPr>
          <p:cNvPr id="40" name="Curved Connector 39">
            <a:extLst>
              <a:ext uri="{FF2B5EF4-FFF2-40B4-BE49-F238E27FC236}">
                <a16:creationId xmlns:a16="http://schemas.microsoft.com/office/drawing/2014/main" id="{F50605A1-51F2-B3E1-45F3-AAE86809A78D}"/>
              </a:ext>
            </a:extLst>
          </p:cNvPr>
          <p:cNvCxnSpPr>
            <a:cxnSpLocks/>
          </p:cNvCxnSpPr>
          <p:nvPr/>
        </p:nvCxnSpPr>
        <p:spPr>
          <a:xfrm rot="16200000" flipH="1" flipV="1">
            <a:off x="8884492" y="1148296"/>
            <a:ext cx="17917" cy="1647002"/>
          </a:xfrm>
          <a:prstGeom prst="curvedConnector3">
            <a:avLst>
              <a:gd name="adj1" fmla="val -34906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7AD9DBF-901F-490A-CE21-47B8C7C58CBA}"/>
              </a:ext>
            </a:extLst>
          </p:cNvPr>
          <p:cNvCxnSpPr/>
          <p:nvPr/>
        </p:nvCxnSpPr>
        <p:spPr>
          <a:xfrm>
            <a:off x="7115121" y="4068846"/>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5" name="Rectangle 44">
            <a:extLst>
              <a:ext uri="{FF2B5EF4-FFF2-40B4-BE49-F238E27FC236}">
                <a16:creationId xmlns:a16="http://schemas.microsoft.com/office/drawing/2014/main" id="{8209D5D3-485B-DCCC-2602-B11DA26A6D1F}"/>
              </a:ext>
            </a:extLst>
          </p:cNvPr>
          <p:cNvSpPr/>
          <p:nvPr/>
        </p:nvSpPr>
        <p:spPr>
          <a:xfrm>
            <a:off x="6713868" y="3465695"/>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M</a:t>
            </a:r>
            <a:endParaRPr lang="en-US" sz="2600" baseline="-25000" dirty="0">
              <a:solidFill>
                <a:schemeClr val="tx1"/>
              </a:solidFill>
              <a:cs typeface="Cambria Math"/>
            </a:endParaRPr>
          </a:p>
        </p:txBody>
      </p:sp>
      <p:cxnSp>
        <p:nvCxnSpPr>
          <p:cNvPr id="46" name="Straight Arrow Connector 45">
            <a:extLst>
              <a:ext uri="{FF2B5EF4-FFF2-40B4-BE49-F238E27FC236}">
                <a16:creationId xmlns:a16="http://schemas.microsoft.com/office/drawing/2014/main" id="{E6522EAD-8623-FC48-E42E-C93CE433A32E}"/>
              </a:ext>
            </a:extLst>
          </p:cNvPr>
          <p:cNvCxnSpPr>
            <a:cxnSpLocks/>
          </p:cNvCxnSpPr>
          <p:nvPr/>
        </p:nvCxnSpPr>
        <p:spPr>
          <a:xfrm>
            <a:off x="9716952" y="4726603"/>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47" name="Rectangle 46">
            <a:extLst>
              <a:ext uri="{FF2B5EF4-FFF2-40B4-BE49-F238E27FC236}">
                <a16:creationId xmlns:a16="http://schemas.microsoft.com/office/drawing/2014/main" id="{3F0C05FF-E758-3A2F-0E93-CB1D5C56ED62}"/>
              </a:ext>
            </a:extLst>
          </p:cNvPr>
          <p:cNvSpPr/>
          <p:nvPr/>
        </p:nvSpPr>
        <p:spPr>
          <a:xfrm>
            <a:off x="9387363" y="4403522"/>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49" name="Straight Arrow Connector 48">
            <a:extLst>
              <a:ext uri="{FF2B5EF4-FFF2-40B4-BE49-F238E27FC236}">
                <a16:creationId xmlns:a16="http://schemas.microsoft.com/office/drawing/2014/main" id="{F50BF1A6-F2FF-6B48-557C-13700BB5314D}"/>
              </a:ext>
            </a:extLst>
          </p:cNvPr>
          <p:cNvCxnSpPr>
            <a:cxnSpLocks/>
          </p:cNvCxnSpPr>
          <p:nvPr/>
        </p:nvCxnSpPr>
        <p:spPr>
          <a:xfrm>
            <a:off x="7993236" y="4637090"/>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50" name="Rectangle 49">
            <a:extLst>
              <a:ext uri="{FF2B5EF4-FFF2-40B4-BE49-F238E27FC236}">
                <a16:creationId xmlns:a16="http://schemas.microsoft.com/office/drawing/2014/main" id="{C86A5348-7943-CB27-A8CC-62F30C45DDAA}"/>
              </a:ext>
            </a:extLst>
          </p:cNvPr>
          <p:cNvSpPr/>
          <p:nvPr/>
        </p:nvSpPr>
        <p:spPr>
          <a:xfrm>
            <a:off x="7663647" y="431400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sp>
        <p:nvSpPr>
          <p:cNvPr id="51" name="Rectangle 50">
            <a:extLst>
              <a:ext uri="{FF2B5EF4-FFF2-40B4-BE49-F238E27FC236}">
                <a16:creationId xmlns:a16="http://schemas.microsoft.com/office/drawing/2014/main" id="{4B92133A-84F4-8216-576B-A015AB0E33A9}"/>
              </a:ext>
            </a:extLst>
          </p:cNvPr>
          <p:cNvSpPr/>
          <p:nvPr/>
        </p:nvSpPr>
        <p:spPr>
          <a:xfrm>
            <a:off x="8408732" y="347131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M</a:t>
            </a:r>
          </a:p>
        </p:txBody>
      </p:sp>
      <p:pic>
        <p:nvPicPr>
          <p:cNvPr id="55" name="Graphic 54" descr="Woman with solid fill">
            <a:extLst>
              <a:ext uri="{FF2B5EF4-FFF2-40B4-BE49-F238E27FC236}">
                <a16:creationId xmlns:a16="http://schemas.microsoft.com/office/drawing/2014/main" id="{7587B79D-44C8-392C-2A45-72EB11C02A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3060" y="1920908"/>
            <a:ext cx="914400" cy="914400"/>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A5C967D-11AF-1538-D99D-A227C38CFF31}"/>
                  </a:ext>
                </a:extLst>
              </p:cNvPr>
              <p:cNvSpPr txBox="1"/>
              <p:nvPr/>
            </p:nvSpPr>
            <p:spPr>
              <a:xfrm>
                <a:off x="8646587" y="845170"/>
                <a:ext cx="539151"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ea typeface="Cambria Math" panose="02040503050406030204" pitchFamily="18" charset="0"/>
                          <a:sym typeface="Symbol" pitchFamily="2" charset="2"/>
                        </a:rPr>
                        <m:t>𝜎</m:t>
                      </m:r>
                    </m:oMath>
                  </m:oMathPara>
                </a14:m>
                <a:endParaRPr lang="en-US" sz="2400" baseline="-25000" dirty="0"/>
              </a:p>
            </p:txBody>
          </p:sp>
        </mc:Choice>
        <mc:Fallback xmlns="">
          <p:sp>
            <p:nvSpPr>
              <p:cNvPr id="59" name="TextBox 58">
                <a:extLst>
                  <a:ext uri="{FF2B5EF4-FFF2-40B4-BE49-F238E27FC236}">
                    <a16:creationId xmlns:a16="http://schemas.microsoft.com/office/drawing/2014/main" id="{9A5C967D-11AF-1538-D99D-A227C38CFF31}"/>
                  </a:ext>
                </a:extLst>
              </p:cNvPr>
              <p:cNvSpPr txBox="1">
                <a:spLocks noRot="1" noChangeAspect="1" noMove="1" noResize="1" noEditPoints="1" noAdjustHandles="1" noChangeArrowheads="1" noChangeShapeType="1" noTextEdit="1"/>
              </p:cNvSpPr>
              <p:nvPr/>
            </p:nvSpPr>
            <p:spPr>
              <a:xfrm>
                <a:off x="8646587" y="845170"/>
                <a:ext cx="539151" cy="453137"/>
              </a:xfrm>
              <a:prstGeom prst="rect">
                <a:avLst/>
              </a:prstGeom>
              <a:blipFill>
                <a:blip r:embed="rId10"/>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89EF734-21FA-196A-1AA2-64180CC374B6}"/>
              </a:ext>
            </a:extLst>
          </p:cNvPr>
          <p:cNvSpPr/>
          <p:nvPr/>
        </p:nvSpPr>
        <p:spPr>
          <a:xfrm>
            <a:off x="9283787" y="3555969"/>
            <a:ext cx="1001426" cy="971167"/>
          </a:xfrm>
          <a:prstGeom prst="rect">
            <a:avLst/>
          </a:prstGeom>
          <a:solidFill>
            <a:srgbClr val="AC50F3"/>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E</a:t>
            </a:r>
            <a:r>
              <a:rPr lang="en-US" sz="3600" baseline="-25000" dirty="0">
                <a:solidFill>
                  <a:schemeClr val="tx1"/>
                </a:solidFill>
                <a:cs typeface="Cambria Math"/>
              </a:rPr>
              <a:t>M</a:t>
            </a:r>
          </a:p>
        </p:txBody>
      </p:sp>
      <p:cxnSp>
        <p:nvCxnSpPr>
          <p:cNvPr id="8" name="Straight Arrow Connector 7">
            <a:extLst>
              <a:ext uri="{FF2B5EF4-FFF2-40B4-BE49-F238E27FC236}">
                <a16:creationId xmlns:a16="http://schemas.microsoft.com/office/drawing/2014/main" id="{C6C93447-6291-B9F7-4D62-29A0ABBD5310}"/>
              </a:ext>
            </a:extLst>
          </p:cNvPr>
          <p:cNvCxnSpPr>
            <a:cxnSpLocks/>
          </p:cNvCxnSpPr>
          <p:nvPr/>
        </p:nvCxnSpPr>
        <p:spPr>
          <a:xfrm>
            <a:off x="11291975" y="4734182"/>
            <a:ext cx="0" cy="42260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31AD2978-2040-9C78-4BB9-080273D23947}"/>
              </a:ext>
            </a:extLst>
          </p:cNvPr>
          <p:cNvSpPr/>
          <p:nvPr/>
        </p:nvSpPr>
        <p:spPr>
          <a:xfrm>
            <a:off x="10962386" y="4411101"/>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M</a:t>
            </a:r>
            <a:endParaRPr lang="en-US" sz="2400" baseline="-25000" dirty="0">
              <a:solidFill>
                <a:schemeClr val="tx1"/>
              </a:solidFill>
              <a:cs typeface="Cambria Math"/>
            </a:endParaRPr>
          </a:p>
        </p:txBody>
      </p:sp>
      <p:cxnSp>
        <p:nvCxnSpPr>
          <p:cNvPr id="24" name="Straight Arrow Connector 23">
            <a:extLst>
              <a:ext uri="{FF2B5EF4-FFF2-40B4-BE49-F238E27FC236}">
                <a16:creationId xmlns:a16="http://schemas.microsoft.com/office/drawing/2014/main" id="{C4F4385F-BF28-298C-53D4-28C8E81F9DD4}"/>
              </a:ext>
            </a:extLst>
          </p:cNvPr>
          <p:cNvCxnSpPr/>
          <p:nvPr/>
        </p:nvCxnSpPr>
        <p:spPr>
          <a:xfrm>
            <a:off x="10353908" y="4124038"/>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020C971-0480-FD3A-4EAD-2DB001D34FC6}"/>
                  </a:ext>
                </a:extLst>
              </p:cNvPr>
              <p:cNvSpPr/>
              <p:nvPr/>
            </p:nvSpPr>
            <p:spPr>
              <a:xfrm>
                <a:off x="10136707" y="3379055"/>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l-GR" sz="2600" i="1" smtClean="0">
                              <a:solidFill>
                                <a:schemeClr val="tx1"/>
                              </a:solidFill>
                              <a:latin typeface="Cambria Math" panose="02040503050406030204" pitchFamily="18" charset="0"/>
                            </a:rPr>
                          </m:ctrlPr>
                        </m:sSubPr>
                        <m:e>
                          <m:r>
                            <a:rPr lang="el-GR" sz="2600" i="1" smtClean="0">
                              <a:solidFill>
                                <a:schemeClr val="tx1"/>
                              </a:solidFill>
                              <a:latin typeface="Cambria Math" panose="02040503050406030204" pitchFamily="18" charset="0"/>
                              <a:ea typeface="Cambria Math" panose="02040503050406030204" pitchFamily="18" charset="0"/>
                            </a:rPr>
                            <m:t>𝛾</m:t>
                          </m:r>
                        </m:e>
                        <m:sub>
                          <m:r>
                            <a:rPr lang="en-US" sz="2600" b="0" i="1" smtClean="0">
                              <a:solidFill>
                                <a:schemeClr val="tx1"/>
                              </a:solidFill>
                              <a:latin typeface="Cambria Math" panose="02040503050406030204" pitchFamily="18" charset="0"/>
                            </a:rPr>
                            <m:t>𝑀</m:t>
                          </m:r>
                        </m:sub>
                      </m:sSub>
                    </m:oMath>
                  </m:oMathPara>
                </a14:m>
                <a:endParaRPr lang="en-US" sz="2600" baseline="-25000" dirty="0">
                  <a:solidFill>
                    <a:schemeClr val="tx1"/>
                  </a:solidFill>
                  <a:cs typeface="Cambria Math"/>
                </a:endParaRPr>
              </a:p>
            </p:txBody>
          </p:sp>
        </mc:Choice>
        <mc:Fallback xmlns="">
          <p:sp>
            <p:nvSpPr>
              <p:cNvPr id="32" name="Rectangle 31">
                <a:extLst>
                  <a:ext uri="{FF2B5EF4-FFF2-40B4-BE49-F238E27FC236}">
                    <a16:creationId xmlns:a16="http://schemas.microsoft.com/office/drawing/2014/main" id="{6020C971-0480-FD3A-4EAD-2DB001D34FC6}"/>
                  </a:ext>
                </a:extLst>
              </p:cNvPr>
              <p:cNvSpPr>
                <a:spLocks noRot="1" noChangeAspect="1" noMove="1" noResize="1" noEditPoints="1" noAdjustHandles="1" noChangeArrowheads="1" noChangeShapeType="1" noTextEdit="1"/>
              </p:cNvSpPr>
              <p:nvPr/>
            </p:nvSpPr>
            <p:spPr>
              <a:xfrm>
                <a:off x="10136707" y="3379055"/>
                <a:ext cx="1102298" cy="722022"/>
              </a:xfrm>
              <a:prstGeom prst="rect">
                <a:avLst/>
              </a:prstGeom>
              <a:blipFill>
                <a:blip r:embed="rId11"/>
                <a:stretch>
                  <a:fillRect/>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F6B90738-A55F-1E5F-801E-AE35AE51C63A}"/>
              </a:ext>
            </a:extLst>
          </p:cNvPr>
          <p:cNvSpPr/>
          <p:nvPr/>
        </p:nvSpPr>
        <p:spPr>
          <a:xfrm>
            <a:off x="914402" y="5059689"/>
            <a:ext cx="6105676" cy="1548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Mosquito with solid fill">
            <a:extLst>
              <a:ext uri="{FF2B5EF4-FFF2-40B4-BE49-F238E27FC236}">
                <a16:creationId xmlns:a16="http://schemas.microsoft.com/office/drawing/2014/main" id="{73D78A1A-3D3A-BE14-4E38-B94DE8BAF35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06718" y="5296341"/>
            <a:ext cx="914400" cy="914400"/>
          </a:xfrm>
          <a:prstGeom prst="rect">
            <a:avLst/>
          </a:prstGeom>
        </p:spPr>
      </p:pic>
    </p:spTree>
    <p:extLst>
      <p:ext uri="{BB962C8B-B14F-4D97-AF65-F5344CB8AC3E}">
        <p14:creationId xmlns:p14="http://schemas.microsoft.com/office/powerpoint/2010/main" val="34552780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a:t>
            </a:r>
            <a:r>
              <a:rPr lang="en-US" sz="2200" b="1" dirty="0">
                <a:solidFill>
                  <a:srgbClr val="C00000"/>
                </a:solidFill>
              </a:rPr>
              <a:t>bioaccumulates</a:t>
            </a:r>
            <a:r>
              <a:rPr lang="en-US" sz="2200" dirty="0"/>
              <a:t>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2" name="Rectangle 1">
            <a:extLst>
              <a:ext uri="{FF2B5EF4-FFF2-40B4-BE49-F238E27FC236}">
                <a16:creationId xmlns:a16="http://schemas.microsoft.com/office/drawing/2014/main" id="{F6B90738-A55F-1E5F-801E-AE35AE51C63A}"/>
              </a:ext>
            </a:extLst>
          </p:cNvPr>
          <p:cNvSpPr/>
          <p:nvPr/>
        </p:nvSpPr>
        <p:spPr>
          <a:xfrm>
            <a:off x="914402" y="5762445"/>
            <a:ext cx="6105676" cy="845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43577065-889F-8E53-C9CB-FBB6C9F61D21}"/>
              </a:ext>
            </a:extLst>
          </p:cNvPr>
          <p:cNvSpPr txBox="1">
            <a:spLocks/>
          </p:cNvSpPr>
          <p:nvPr/>
        </p:nvSpPr>
        <p:spPr>
          <a:xfrm>
            <a:off x="7176779" y="1364609"/>
            <a:ext cx="4459187" cy="27672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i="1" dirty="0">
                <a:solidFill>
                  <a:srgbClr val="C00000"/>
                </a:solidFill>
              </a:rPr>
              <a:t>Bioaccumulation:</a:t>
            </a:r>
          </a:p>
          <a:p>
            <a:pPr marL="0" indent="0" algn="ctr">
              <a:buNone/>
            </a:pPr>
            <a:r>
              <a:rPr lang="en-US" dirty="0"/>
              <a:t>the gradual accumulation of substances in an organism through time; particularly dangerous for </a:t>
            </a:r>
            <a:r>
              <a:rPr lang="en-US" b="1" dirty="0">
                <a:solidFill>
                  <a:srgbClr val="C00000"/>
                </a:solidFill>
              </a:rPr>
              <a:t>high trophic level consumers</a:t>
            </a:r>
          </a:p>
        </p:txBody>
      </p:sp>
      <p:pic>
        <p:nvPicPr>
          <p:cNvPr id="1026" name="Picture 2" descr="Top Ten Eagle Facts | Original Travel ...">
            <a:extLst>
              <a:ext uri="{FF2B5EF4-FFF2-40B4-BE49-F238E27FC236}">
                <a16:creationId xmlns:a16="http://schemas.microsoft.com/office/drawing/2014/main" id="{B434081A-5F78-2753-9A1A-4332606E7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8047" y="4131815"/>
            <a:ext cx="3851582" cy="24760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1545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96433" y="1364610"/>
            <a:ext cx="6780346" cy="5493389"/>
          </a:xfrm>
        </p:spPr>
        <p:txBody>
          <a:bodyPr>
            <a:normAutofit fontScale="92500" lnSpcReduction="20000"/>
          </a:bodyPr>
          <a:lstStyle/>
          <a:p>
            <a:r>
              <a:rPr lang="en-US" dirty="0">
                <a:solidFill>
                  <a:schemeClr val="bg1">
                    <a:lumMod val="65000"/>
                  </a:schemeClr>
                </a:solidFill>
              </a:rPr>
              <a:t>1911: British medical Dr. Sir Ronald Ross developed the first model of malaria while working in the Indian Medical Service.</a:t>
            </a:r>
          </a:p>
          <a:p>
            <a:r>
              <a:rPr lang="en-US" dirty="0">
                <a:solidFill>
                  <a:schemeClr val="bg1">
                    <a:lumMod val="65000"/>
                  </a:schemeClr>
                </a:solidFill>
              </a:rPr>
              <a:t>1957: MacDonald modified this model to include the latent period of the parasite developing in the mosquito.</a:t>
            </a:r>
          </a:p>
          <a:p>
            <a:r>
              <a:rPr lang="en-US" dirty="0"/>
              <a:t>This led to a widespread WHO campaign for malaria elimination using DDT in the 1950s!</a:t>
            </a:r>
          </a:p>
          <a:p>
            <a:pPr lvl="1"/>
            <a:r>
              <a:rPr lang="en-US" sz="2200" dirty="0"/>
              <a:t>Swiss chemist Paul Müller awarded 1948 Nobel Prize in medicine and physiology for discovering DDT and its impacts on arthropods</a:t>
            </a:r>
          </a:p>
          <a:p>
            <a:pPr lvl="1"/>
            <a:r>
              <a:rPr lang="en-US" sz="2200" dirty="0"/>
              <a:t>DDT played a major role in eliminating malaria from Europe and North America</a:t>
            </a:r>
          </a:p>
          <a:p>
            <a:pPr lvl="1"/>
            <a:r>
              <a:rPr lang="en-US" sz="2200" dirty="0"/>
              <a:t>DDT bioaccumulates and is carcinogenic – led to development of an environmental backlash in the US, culminating in Rachel Carson’s 1962 book </a:t>
            </a:r>
            <a:r>
              <a:rPr lang="en-US" sz="2200" i="1" dirty="0"/>
              <a:t>Silent Spring</a:t>
            </a:r>
            <a:endParaRPr lang="en-US" sz="2200" dirty="0"/>
          </a:p>
          <a:p>
            <a:pPr lvl="1"/>
            <a:r>
              <a:rPr lang="en-US" sz="2200" dirty="0"/>
              <a:t>DDT banned globally in 2004, excepting in cases of WHO-recommended indoor residual spraying (IRS) for vector control in malaria-endemic regions</a:t>
            </a:r>
          </a:p>
          <a:p>
            <a:endParaRPr lang="en-US" sz="2400" dirty="0"/>
          </a:p>
          <a:p>
            <a:endParaRPr lang="en-US" sz="2400" dirty="0"/>
          </a:p>
          <a:p>
            <a:pPr lvl="1"/>
            <a:endParaRPr lang="en-US" sz="2200" dirty="0"/>
          </a:p>
          <a:p>
            <a:endParaRPr lang="en-US" sz="2600" dirty="0"/>
          </a:p>
          <a:p>
            <a:endParaRPr lang="en-US" dirty="0"/>
          </a:p>
        </p:txBody>
      </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pic>
        <p:nvPicPr>
          <p:cNvPr id="48130" name="Picture 2">
            <a:extLst>
              <a:ext uri="{FF2B5EF4-FFF2-40B4-BE49-F238E27FC236}">
                <a16:creationId xmlns:a16="http://schemas.microsoft.com/office/drawing/2014/main" id="{D6DD7138-9AAA-14C2-D93C-B48356C6B0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682" y="1364610"/>
            <a:ext cx="4345531" cy="32591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705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C34B2-D0C7-0E52-D08D-ED32818C598E}"/>
            </a:ext>
          </a:extLst>
        </p:cNvPr>
        <p:cNvGrpSpPr/>
        <p:nvPr/>
      </p:nvGrpSpPr>
      <p:grpSpPr>
        <a:xfrm>
          <a:off x="0" y="0"/>
          <a:ext cx="0" cy="0"/>
          <a:chOff x="0" y="0"/>
          <a:chExt cx="0" cy="0"/>
        </a:xfrm>
      </p:grpSpPr>
      <p:sp>
        <p:nvSpPr>
          <p:cNvPr id="36" name="TextBox 35">
            <a:extLst>
              <a:ext uri="{FF2B5EF4-FFF2-40B4-BE49-F238E27FC236}">
                <a16:creationId xmlns:a16="http://schemas.microsoft.com/office/drawing/2014/main" id="{CCEAA567-6E35-C0D4-FF04-07F2BFA82F16}"/>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2.8</a:t>
            </a:r>
            <a:endParaRPr lang="en-US" sz="2500" baseline="-25000" dirty="0"/>
          </a:p>
        </p:txBody>
      </p:sp>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E838A0BC-E1AD-F393-3EF6-EFF341AFD65F}"/>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p:sp>
            <p:nvSpPr>
              <p:cNvPr id="38" name="Rectangle 37">
                <a:extLst>
                  <a:ext uri="{FF2B5EF4-FFF2-40B4-BE49-F238E27FC236}">
                    <a16:creationId xmlns:a16="http://schemas.microsoft.com/office/drawing/2014/main" id="{E838A0BC-E1AD-F393-3EF6-EFF341AFD65F}"/>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39" name="Content Placeholder 2">
            <a:extLst>
              <a:ext uri="{FF2B5EF4-FFF2-40B4-BE49-F238E27FC236}">
                <a16:creationId xmlns:a16="http://schemas.microsoft.com/office/drawing/2014/main" id="{B4840726-54BD-B567-2DEC-EB11B479D95A}"/>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40" name="TextBox 39">
            <a:extLst>
              <a:ext uri="{FF2B5EF4-FFF2-40B4-BE49-F238E27FC236}">
                <a16:creationId xmlns:a16="http://schemas.microsoft.com/office/drawing/2014/main" id="{7951D5B7-1132-0BDB-783C-FAAA499473EB}"/>
              </a:ext>
            </a:extLst>
          </p:cNvPr>
          <p:cNvSpPr txBox="1"/>
          <p:nvPr/>
        </p:nvSpPr>
        <p:spPr>
          <a:xfrm>
            <a:off x="379697" y="6273736"/>
            <a:ext cx="5779056" cy="477054"/>
          </a:xfrm>
          <a:prstGeom prst="rect">
            <a:avLst/>
          </a:prstGeom>
          <a:noFill/>
        </p:spPr>
        <p:txBody>
          <a:bodyPr wrap="square">
            <a:spAutoFit/>
          </a:bodyPr>
          <a:lstStyle/>
          <a:p>
            <a:r>
              <a:rPr lang="en-US" sz="2500" b="1" dirty="0" err="1">
                <a:solidFill>
                  <a:srgbClr val="C00000"/>
                </a:solidFill>
              </a:rPr>
              <a:t>P</a:t>
            </a:r>
            <a:r>
              <a:rPr lang="en-US" sz="2500" b="1" baseline="-25000" dirty="0" err="1">
                <a:solidFill>
                  <a:srgbClr val="C00000"/>
                </a:solidFill>
              </a:rPr>
              <a:t>v</a:t>
            </a:r>
            <a:r>
              <a:rPr lang="en-US" sz="2500" b="1" dirty="0">
                <a:solidFill>
                  <a:srgbClr val="C00000"/>
                </a:solidFill>
              </a:rPr>
              <a:t> </a:t>
            </a:r>
            <a:r>
              <a:rPr lang="en-US" sz="2500" dirty="0"/>
              <a:t> = 1 – 1/R</a:t>
            </a:r>
            <a:r>
              <a:rPr lang="en-US" sz="2500" baseline="-25000" dirty="0"/>
              <a:t>0</a:t>
            </a:r>
            <a:r>
              <a:rPr lang="en-US" sz="2500" dirty="0"/>
              <a:t> = 1 – (1/2.8) =  0.64</a:t>
            </a:r>
            <a:endParaRPr lang="en-US" sz="2500" baseline="-25000" dirty="0"/>
          </a:p>
        </p:txBody>
      </p:sp>
      <p:sp>
        <p:nvSpPr>
          <p:cNvPr id="2" name="TextBox 1">
            <a:extLst>
              <a:ext uri="{FF2B5EF4-FFF2-40B4-BE49-F238E27FC236}">
                <a16:creationId xmlns:a16="http://schemas.microsoft.com/office/drawing/2014/main" id="{0B0D9413-1E0F-1CB9-1954-E442408C89D5}"/>
              </a:ext>
            </a:extLst>
          </p:cNvPr>
          <p:cNvSpPr txBox="1"/>
          <p:nvPr/>
        </p:nvSpPr>
        <p:spPr>
          <a:xfrm>
            <a:off x="5020235" y="5993726"/>
            <a:ext cx="7289170" cy="769441"/>
          </a:xfrm>
          <a:prstGeom prst="rect">
            <a:avLst/>
          </a:prstGeom>
          <a:noFill/>
        </p:spPr>
        <p:txBody>
          <a:bodyPr wrap="square">
            <a:spAutoFit/>
          </a:bodyPr>
          <a:lstStyle/>
          <a:p>
            <a:r>
              <a:rPr lang="en-US" sz="2200" dirty="0"/>
              <a:t>64% need to be immune to stop the disease from spreading. </a:t>
            </a:r>
          </a:p>
          <a:p>
            <a:r>
              <a:rPr lang="en-US" sz="2200" dirty="0"/>
              <a:t>That means only 36% remaining </a:t>
            </a:r>
            <a:r>
              <a:rPr lang="en-US" sz="2200" dirty="0" err="1"/>
              <a:t>susceptibles</a:t>
            </a:r>
            <a:r>
              <a:rPr lang="en-US" sz="2200" dirty="0"/>
              <a:t> are permitted!</a:t>
            </a:r>
          </a:p>
        </p:txBody>
      </p:sp>
      <p:pic>
        <p:nvPicPr>
          <p:cNvPr id="3" name="Picture 2">
            <a:extLst>
              <a:ext uri="{FF2B5EF4-FFF2-40B4-BE49-F238E27FC236}">
                <a16:creationId xmlns:a16="http://schemas.microsoft.com/office/drawing/2014/main" id="{5D6451BC-63BA-7F77-9591-419B6748E005}"/>
              </a:ext>
            </a:extLst>
          </p:cNvPr>
          <p:cNvPicPr>
            <a:picLocks noChangeAspect="1"/>
          </p:cNvPicPr>
          <p:nvPr/>
        </p:nvPicPr>
        <p:blipFill>
          <a:blip r:embed="rId4"/>
          <a:stretch>
            <a:fillRect/>
          </a:stretch>
        </p:blipFill>
        <p:spPr>
          <a:xfrm>
            <a:off x="6095999" y="1437199"/>
            <a:ext cx="5397500" cy="4318000"/>
          </a:xfrm>
          <a:prstGeom prst="rect">
            <a:avLst/>
          </a:prstGeom>
        </p:spPr>
      </p:pic>
      <p:pic>
        <p:nvPicPr>
          <p:cNvPr id="4" name="Picture 3">
            <a:extLst>
              <a:ext uri="{FF2B5EF4-FFF2-40B4-BE49-F238E27FC236}">
                <a16:creationId xmlns:a16="http://schemas.microsoft.com/office/drawing/2014/main" id="{442CB930-5E4A-1BC7-31D1-3338EF7D0DC4}"/>
              </a:ext>
            </a:extLst>
          </p:cNvPr>
          <p:cNvPicPr>
            <a:picLocks noChangeAspect="1"/>
          </p:cNvPicPr>
          <p:nvPr/>
        </p:nvPicPr>
        <p:blipFill>
          <a:blip r:embed="rId5"/>
          <a:stretch>
            <a:fillRect/>
          </a:stretch>
        </p:blipFill>
        <p:spPr>
          <a:xfrm>
            <a:off x="698501" y="1437199"/>
            <a:ext cx="5397500" cy="4318000"/>
          </a:xfrm>
          <a:prstGeom prst="rect">
            <a:avLst/>
          </a:prstGeom>
        </p:spPr>
      </p:pic>
      <p:pic>
        <p:nvPicPr>
          <p:cNvPr id="5" name="Picture 4" descr="A green and red lines with black text&#10;&#10;AI-generated content may be incorrect.">
            <a:extLst>
              <a:ext uri="{FF2B5EF4-FFF2-40B4-BE49-F238E27FC236}">
                <a16:creationId xmlns:a16="http://schemas.microsoft.com/office/drawing/2014/main" id="{44822B1E-27FC-FC96-D1B5-7661E922AE25}"/>
              </a:ext>
            </a:extLst>
          </p:cNvPr>
          <p:cNvPicPr>
            <a:picLocks noChangeAspect="1"/>
          </p:cNvPicPr>
          <p:nvPr/>
        </p:nvPicPr>
        <p:blipFill>
          <a:blip r:embed="rId6"/>
          <a:stretch>
            <a:fillRect/>
          </a:stretch>
        </p:blipFill>
        <p:spPr>
          <a:xfrm>
            <a:off x="4930588" y="1590646"/>
            <a:ext cx="957613" cy="1665414"/>
          </a:xfrm>
          <a:prstGeom prst="rect">
            <a:avLst/>
          </a:prstGeom>
        </p:spPr>
      </p:pic>
    </p:spTree>
    <p:extLst>
      <p:ext uri="{BB962C8B-B14F-4D97-AF65-F5344CB8AC3E}">
        <p14:creationId xmlns:p14="http://schemas.microsoft.com/office/powerpoint/2010/main" val="15612667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D7D55-D40A-B906-0759-9A968AEE722A}"/>
              </a:ext>
            </a:extLst>
          </p:cNvPr>
          <p:cNvSpPr>
            <a:spLocks noGrp="1"/>
          </p:cNvSpPr>
          <p:nvPr>
            <p:ph idx="1"/>
          </p:nvPr>
        </p:nvSpPr>
        <p:spPr>
          <a:xfrm>
            <a:off x="34886" y="1170940"/>
            <a:ext cx="7094729" cy="5493389"/>
          </a:xfrm>
        </p:spPr>
        <p:txBody>
          <a:bodyPr>
            <a:normAutofit/>
          </a:bodyPr>
          <a:lstStyle/>
          <a:p>
            <a:r>
              <a:rPr lang="en-US" sz="2600" dirty="0">
                <a:solidFill>
                  <a:schemeClr val="bg1">
                    <a:lumMod val="65000"/>
                  </a:schemeClr>
                </a:solidFill>
              </a:rPr>
              <a:t>1911: British medical Dr. Sir Ronald Ross developed the first model of malaria while working in the Indian Medical Service.</a:t>
            </a:r>
          </a:p>
          <a:p>
            <a:r>
              <a:rPr lang="en-US" sz="2600" dirty="0">
                <a:solidFill>
                  <a:schemeClr val="bg1">
                    <a:lumMod val="65000"/>
                  </a:schemeClr>
                </a:solidFill>
              </a:rPr>
              <a:t>1957: MacDonald modified this model to include the latent period of the parasite in the mosquito.</a:t>
            </a:r>
          </a:p>
          <a:p>
            <a:r>
              <a:rPr lang="en-US" sz="2600" dirty="0"/>
              <a:t>This led to a widespread WHO campaign for malaria elimination using DDT in the 1950s!</a:t>
            </a:r>
          </a:p>
          <a:p>
            <a:r>
              <a:rPr lang="en-US" sz="2600" dirty="0"/>
              <a:t>1991: Anderson and May extended model to show latency in the human population.</a:t>
            </a:r>
          </a:p>
        </p:txBody>
      </p:sp>
      <p:sp>
        <p:nvSpPr>
          <p:cNvPr id="33" name="Title 1">
            <a:extLst>
              <a:ext uri="{FF2B5EF4-FFF2-40B4-BE49-F238E27FC236}">
                <a16:creationId xmlns:a16="http://schemas.microsoft.com/office/drawing/2014/main" id="{DF85677A-21BA-FD88-8983-301B4B26517F}"/>
              </a:ext>
            </a:extLst>
          </p:cNvPr>
          <p:cNvSpPr txBox="1">
            <a:spLocks/>
          </p:cNvSpPr>
          <p:nvPr/>
        </p:nvSpPr>
        <p:spPr>
          <a:xfrm>
            <a:off x="1237198" y="39048"/>
            <a:ext cx="9415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Malaria models have played a critical role in public health policy for over a century.</a:t>
            </a:r>
          </a:p>
        </p:txBody>
      </p:sp>
      <p:sp>
        <p:nvSpPr>
          <p:cNvPr id="2" name="TextBox 1">
            <a:extLst>
              <a:ext uri="{FF2B5EF4-FFF2-40B4-BE49-F238E27FC236}">
                <a16:creationId xmlns:a16="http://schemas.microsoft.com/office/drawing/2014/main" id="{DCA953EE-7A98-4304-AB9E-E76CD6C8CDA0}"/>
              </a:ext>
            </a:extLst>
          </p:cNvPr>
          <p:cNvSpPr txBox="1"/>
          <p:nvPr/>
        </p:nvSpPr>
        <p:spPr>
          <a:xfrm>
            <a:off x="8574658" y="6453294"/>
            <a:ext cx="3558566" cy="369332"/>
          </a:xfrm>
          <a:prstGeom prst="rect">
            <a:avLst/>
          </a:prstGeom>
          <a:solidFill>
            <a:schemeClr val="bg1"/>
          </a:solidFill>
        </p:spPr>
        <p:txBody>
          <a:bodyPr wrap="square" rtlCol="0">
            <a:spAutoFit/>
          </a:bodyPr>
          <a:lstStyle/>
          <a:p>
            <a:r>
              <a:rPr lang="en-US" b="0" i="0" dirty="0">
                <a:solidFill>
                  <a:srgbClr val="000000"/>
                </a:solidFill>
                <a:effectLst/>
              </a:rPr>
              <a:t>Mandal et al. 2011</a:t>
            </a:r>
            <a:r>
              <a:rPr lang="en-US" dirty="0">
                <a:cs typeface="Franklin Gothic Medium"/>
              </a:rPr>
              <a:t>. </a:t>
            </a:r>
            <a:r>
              <a:rPr lang="en-US" i="1" dirty="0">
                <a:cs typeface="Franklin Gothic Medium"/>
              </a:rPr>
              <a:t>Malaria Journal.</a:t>
            </a:r>
          </a:p>
        </p:txBody>
      </p:sp>
      <p:pic>
        <p:nvPicPr>
          <p:cNvPr id="4" name="Picture 2" descr="figure 2">
            <a:extLst>
              <a:ext uri="{FF2B5EF4-FFF2-40B4-BE49-F238E27FC236}">
                <a16:creationId xmlns:a16="http://schemas.microsoft.com/office/drawing/2014/main" id="{A8CBCE6E-E5B5-D126-1E88-3EFC6E66B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9615" y="1323188"/>
            <a:ext cx="4991554" cy="421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902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1611532B-8091-2933-9DE3-BA6667F257EC}"/>
                  </a:ext>
                </a:extLst>
              </p:cNvPr>
              <p:cNvGraphicFramePr>
                <a:graphicFrameLocks noGrp="1"/>
              </p:cNvGraphicFramePr>
              <p:nvPr>
                <p:ph idx="1"/>
                <p:extLst>
                  <p:ext uri="{D42A27DB-BD31-4B8C-83A1-F6EECF244321}">
                    <p14:modId xmlns:p14="http://schemas.microsoft.com/office/powerpoint/2010/main" val="2087337912"/>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a:extLst>
                  <a:ext uri="{FF2B5EF4-FFF2-40B4-BE49-F238E27FC236}">
                    <a16:creationId xmlns:a16="http://schemas.microsoft.com/office/drawing/2014/main" id="{1611532B-8091-2933-9DE3-BA6667F257EC}"/>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9284664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BFF39F4B-25A0-58AF-C6F9-94ED71EF01B2}"/>
              </a:ext>
            </a:extLst>
          </p:cNvPr>
          <p:cNvSpPr/>
          <p:nvPr/>
        </p:nvSpPr>
        <p:spPr>
          <a:xfrm>
            <a:off x="6138398" y="2578608"/>
            <a:ext cx="6053602" cy="4151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04431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13EC58EC-AB7E-7EDF-38D9-A0BB75748443}"/>
              </a:ext>
            </a:extLst>
          </p:cNvPr>
          <p:cNvSpPr/>
          <p:nvPr/>
        </p:nvSpPr>
        <p:spPr>
          <a:xfrm>
            <a:off x="6138398" y="4297680"/>
            <a:ext cx="6053602" cy="24323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9697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6F19508A-A756-665C-67F7-C33C66B31230}"/>
              </a:ext>
            </a:extLst>
          </p:cNvPr>
          <p:cNvSpPr/>
          <p:nvPr/>
        </p:nvSpPr>
        <p:spPr>
          <a:xfrm>
            <a:off x="6138398" y="5167312"/>
            <a:ext cx="6053602" cy="15626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6437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
        <p:nvSpPr>
          <p:cNvPr id="4" name="Rectangle 3">
            <a:extLst>
              <a:ext uri="{FF2B5EF4-FFF2-40B4-BE49-F238E27FC236}">
                <a16:creationId xmlns:a16="http://schemas.microsoft.com/office/drawing/2014/main" id="{6F19508A-A756-665C-67F7-C33C66B31230}"/>
              </a:ext>
            </a:extLst>
          </p:cNvPr>
          <p:cNvSpPr/>
          <p:nvPr/>
        </p:nvSpPr>
        <p:spPr>
          <a:xfrm>
            <a:off x="6138398" y="5724144"/>
            <a:ext cx="6053602" cy="1005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20739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C2A4-92DF-B018-3B2B-EA053F0A4914}"/>
              </a:ext>
            </a:extLst>
          </p:cNvPr>
          <p:cNvSpPr>
            <a:spLocks noGrp="1"/>
          </p:cNvSpPr>
          <p:nvPr>
            <p:ph type="title"/>
          </p:nvPr>
        </p:nvSpPr>
        <p:spPr/>
        <p:txBody>
          <a:bodyPr/>
          <a:lstStyle/>
          <a:p>
            <a:r>
              <a:rPr lang="en-US" dirty="0">
                <a:latin typeface="+mn-lt"/>
              </a:rPr>
              <a:t>Challenges to malaria elimination</a:t>
            </a:r>
          </a:p>
        </p:txBody>
      </p:sp>
      <p:pic>
        <p:nvPicPr>
          <p:cNvPr id="5" name="Picture 4">
            <a:extLst>
              <a:ext uri="{FF2B5EF4-FFF2-40B4-BE49-F238E27FC236}">
                <a16:creationId xmlns:a16="http://schemas.microsoft.com/office/drawing/2014/main" id="{97331954-EA90-5EC5-367C-607B0F7C7C15}"/>
              </a:ext>
            </a:extLst>
          </p:cNvPr>
          <p:cNvPicPr>
            <a:picLocks noChangeAspect="1"/>
          </p:cNvPicPr>
          <p:nvPr/>
        </p:nvPicPr>
        <p:blipFill>
          <a:blip r:embed="rId3"/>
          <a:stretch>
            <a:fillRect/>
          </a:stretch>
        </p:blipFill>
        <p:spPr>
          <a:xfrm>
            <a:off x="237043" y="1690688"/>
            <a:ext cx="8353213" cy="4865255"/>
          </a:xfrm>
          <a:prstGeom prst="rect">
            <a:avLst/>
          </a:prstGeom>
        </p:spPr>
      </p:pic>
      <p:sp>
        <p:nvSpPr>
          <p:cNvPr id="6" name="Content Placeholder 2">
            <a:extLst>
              <a:ext uri="{FF2B5EF4-FFF2-40B4-BE49-F238E27FC236}">
                <a16:creationId xmlns:a16="http://schemas.microsoft.com/office/drawing/2014/main" id="{B0147822-ED3D-382E-DF7F-B50CE8E1CAD0}"/>
              </a:ext>
            </a:extLst>
          </p:cNvPr>
          <p:cNvSpPr txBox="1">
            <a:spLocks/>
          </p:cNvSpPr>
          <p:nvPr/>
        </p:nvSpPr>
        <p:spPr>
          <a:xfrm rot="16200000">
            <a:off x="-1912482" y="3757760"/>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
        <p:nvSpPr>
          <p:cNvPr id="3" name="Content Placeholder 2">
            <a:extLst>
              <a:ext uri="{FF2B5EF4-FFF2-40B4-BE49-F238E27FC236}">
                <a16:creationId xmlns:a16="http://schemas.microsoft.com/office/drawing/2014/main" id="{01331C0D-ABFB-7745-8E80-0EBFAD1D83EF}"/>
              </a:ext>
            </a:extLst>
          </p:cNvPr>
          <p:cNvSpPr txBox="1">
            <a:spLocks/>
          </p:cNvSpPr>
          <p:nvPr/>
        </p:nvSpPr>
        <p:spPr>
          <a:xfrm>
            <a:off x="6138398" y="2728698"/>
            <a:ext cx="6053602" cy="5478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parasite diversity: sexual reproduction in 4+ </a:t>
            </a:r>
            <a:r>
              <a:rPr lang="en-US" i="1" dirty="0"/>
              <a:t>Plasmodium </a:t>
            </a:r>
            <a:r>
              <a:rPr lang="en-US" dirty="0"/>
              <a:t>species</a:t>
            </a:r>
          </a:p>
          <a:p>
            <a:pPr lvl="1"/>
            <a:r>
              <a:rPr lang="en-US" dirty="0"/>
              <a:t>Fast evolution of resistance </a:t>
            </a:r>
            <a:r>
              <a:rPr lang="en-US" i="1" dirty="0"/>
              <a:t>(e.g. to drugs)</a:t>
            </a:r>
          </a:p>
          <a:p>
            <a:r>
              <a:rPr lang="en-US" dirty="0"/>
              <a:t>Many possible vectors! Potentially additional possible reservoirs!</a:t>
            </a:r>
          </a:p>
          <a:p>
            <a:r>
              <a:rPr lang="en-US" dirty="0"/>
              <a:t>Latent cases as burden is reduced</a:t>
            </a:r>
          </a:p>
          <a:p>
            <a:r>
              <a:rPr lang="en-US" dirty="0"/>
              <a:t>Vaccine candidates: what life stage to target?</a:t>
            </a:r>
          </a:p>
        </p:txBody>
      </p:sp>
    </p:spTree>
    <p:extLst>
      <p:ext uri="{BB962C8B-B14F-4D97-AF65-F5344CB8AC3E}">
        <p14:creationId xmlns:p14="http://schemas.microsoft.com/office/powerpoint/2010/main" val="2915953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cs typeface="Calibri" panose="020F0502020204030204" pitchFamily="34" charset="0"/>
              </a:rPr>
              <a:t>Malaria: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highlight>
                  <a:srgbClr val="FFFF00"/>
                </a:highlight>
                <a:cs typeface="Calibri" panose="020F0502020204030204" pitchFamily="34" charset="0"/>
              </a:rPr>
              <a:t>Plague</a:t>
            </a:r>
            <a:r>
              <a:rPr lang="en-US" sz="2600" dirty="0">
                <a:effectLst/>
                <a:cs typeface="Calibri" panose="020F0502020204030204" pitchFamily="34" charset="0"/>
              </a:rPr>
              <a:t>: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2" name="Title 1">
            <a:extLst>
              <a:ext uri="{FF2B5EF4-FFF2-40B4-BE49-F238E27FC236}">
                <a16:creationId xmlns:a16="http://schemas.microsoft.com/office/drawing/2014/main" id="{62A7C901-AA88-81E8-29E7-2D499E835BC7}"/>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tailored modeling structures</a:t>
            </a:r>
          </a:p>
        </p:txBody>
      </p:sp>
    </p:spTree>
    <p:extLst>
      <p:ext uri="{BB962C8B-B14F-4D97-AF65-F5344CB8AC3E}">
        <p14:creationId xmlns:p14="http://schemas.microsoft.com/office/powerpoint/2010/main" val="27566216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BFB29C8-C34E-72EE-23A6-B34048AAF26D}"/>
              </a:ext>
            </a:extLst>
          </p:cNvPr>
          <p:cNvSpPr>
            <a:spLocks noGrp="1"/>
          </p:cNvSpPr>
          <p:nvPr>
            <p:ph idx="1"/>
          </p:nvPr>
        </p:nvSpPr>
        <p:spPr>
          <a:xfrm>
            <a:off x="37666" y="1259455"/>
            <a:ext cx="11611155" cy="6262777"/>
          </a:xfrm>
        </p:spPr>
        <p:txBody>
          <a:bodyPr>
            <a:normAutofit/>
          </a:bodyPr>
          <a:lstStyle/>
          <a:p>
            <a:r>
              <a:rPr lang="en-US" b="1" dirty="0">
                <a:effectLst/>
                <a:latin typeface="Calibri" panose="020F0502020204030204" pitchFamily="34" charset="0"/>
                <a:cs typeface="Calibri" panose="020F0502020204030204" pitchFamily="34" charset="0"/>
              </a:rPr>
              <a:t>Vector-borne </a:t>
            </a:r>
            <a:r>
              <a:rPr lang="en-US" dirty="0">
                <a:effectLst/>
                <a:latin typeface="Calibri" panose="020F0502020204030204" pitchFamily="34" charset="0"/>
                <a:cs typeface="Calibri" panose="020F0502020204030204" pitchFamily="34" charset="0"/>
              </a:rPr>
              <a:t>diseases (a type of indirect transmission) are transmitted via blood-feeding arthropod (mosquitoes, ticks, fleas)</a:t>
            </a:r>
          </a:p>
          <a:p>
            <a:pPr lvl="1"/>
            <a:r>
              <a:rPr lang="en-US" sz="2600" dirty="0">
                <a:effectLst/>
                <a:cs typeface="Calibri" panose="020F0502020204030204" pitchFamily="34" charset="0"/>
              </a:rPr>
              <a:t>Malaria: Mosquito-borne protozoan </a:t>
            </a:r>
            <a:r>
              <a:rPr lang="en-US" sz="2600" i="1" dirty="0">
                <a:effectLst/>
                <a:cs typeface="Calibri" panose="020F0502020204030204" pitchFamily="34" charset="0"/>
              </a:rPr>
              <a:t>Plasmodium spp.</a:t>
            </a:r>
          </a:p>
          <a:p>
            <a:pPr lvl="1"/>
            <a:endParaRPr lang="en-US" sz="2600" dirty="0">
              <a:effectLst/>
              <a:cs typeface="Calibri" panose="020F0502020204030204" pitchFamily="34" charset="0"/>
            </a:endParaRPr>
          </a:p>
          <a:p>
            <a:pPr lvl="1"/>
            <a:r>
              <a:rPr lang="en-US" sz="2600" dirty="0">
                <a:effectLst/>
                <a:cs typeface="Calibri" panose="020F0502020204030204" pitchFamily="34" charset="0"/>
              </a:rPr>
              <a:t>“Arboviruses”:  Mosquito-borne viruses, including Dengue, Zika, Yellow fever virus, West Nile virus, Chikungunya virus </a:t>
            </a:r>
          </a:p>
          <a:p>
            <a:pPr lvl="1"/>
            <a:endParaRPr lang="en-US" sz="2600" dirty="0">
              <a:effectLst/>
              <a:cs typeface="Calibri" panose="020F0502020204030204" pitchFamily="34" charset="0"/>
            </a:endParaRPr>
          </a:p>
          <a:p>
            <a:pPr lvl="1"/>
            <a:r>
              <a:rPr lang="en-US" sz="2600" dirty="0">
                <a:cs typeface="Calibri" panose="020F0502020204030204" pitchFamily="34" charset="0"/>
              </a:rPr>
              <a:t>Sleeping sickness, also known as </a:t>
            </a:r>
            <a:r>
              <a:rPr lang="en-US" sz="2600" b="0" i="0" dirty="0">
                <a:solidFill>
                  <a:srgbClr val="222222"/>
                </a:solidFill>
                <a:effectLst/>
              </a:rPr>
              <a:t>African trypanosomiasis: tsetse fly vector and protozoan pathogen (trypanosome)</a:t>
            </a:r>
          </a:p>
          <a:p>
            <a:pPr lvl="1"/>
            <a:endParaRPr lang="en-US" sz="2600" b="0" i="0" dirty="0">
              <a:solidFill>
                <a:srgbClr val="222222"/>
              </a:solidFill>
              <a:effectLst/>
            </a:endParaRPr>
          </a:p>
          <a:p>
            <a:pPr lvl="1"/>
            <a:r>
              <a:rPr lang="en-US" sz="2600" dirty="0">
                <a:solidFill>
                  <a:srgbClr val="222222"/>
                </a:solidFill>
                <a:cs typeface="Calibri" panose="020F0502020204030204" pitchFamily="34" charset="0"/>
              </a:rPr>
              <a:t>Chagas disease: kissing bug vector and trypanosome pathogen</a:t>
            </a:r>
          </a:p>
          <a:p>
            <a:pPr lvl="1"/>
            <a:endParaRPr lang="en-US" sz="2600" dirty="0">
              <a:solidFill>
                <a:srgbClr val="222222"/>
              </a:solidFill>
              <a:cs typeface="Calibri" panose="020F0502020204030204" pitchFamily="34" charset="0"/>
            </a:endParaRPr>
          </a:p>
          <a:p>
            <a:pPr lvl="1"/>
            <a:r>
              <a:rPr lang="en-US" sz="2600" dirty="0">
                <a:effectLst/>
                <a:highlight>
                  <a:srgbClr val="FFFF00"/>
                </a:highlight>
                <a:cs typeface="Calibri" panose="020F0502020204030204" pitchFamily="34" charset="0"/>
              </a:rPr>
              <a:t>Plague</a:t>
            </a:r>
            <a:r>
              <a:rPr lang="en-US" sz="2600" dirty="0">
                <a:effectLst/>
                <a:cs typeface="Calibri" panose="020F0502020204030204" pitchFamily="34" charset="0"/>
              </a:rPr>
              <a:t>: flea </a:t>
            </a:r>
            <a:r>
              <a:rPr lang="en-US" sz="2600" dirty="0">
                <a:cs typeface="Calibri" panose="020F0502020204030204" pitchFamily="34" charset="0"/>
              </a:rPr>
              <a:t>vector and </a:t>
            </a:r>
            <a:r>
              <a:rPr lang="en-US" sz="2600" dirty="0">
                <a:effectLst/>
                <a:cs typeface="Calibri" panose="020F0502020204030204" pitchFamily="34" charset="0"/>
              </a:rPr>
              <a:t>bacterial pathogen (</a:t>
            </a:r>
            <a:r>
              <a:rPr lang="en-US" sz="2600" i="1" dirty="0">
                <a:effectLst/>
                <a:cs typeface="Calibri" panose="020F0502020204030204" pitchFamily="34" charset="0"/>
              </a:rPr>
              <a:t>Yersinia pestis)</a:t>
            </a:r>
            <a:endParaRPr lang="en-US" sz="2600" dirty="0">
              <a:effectLst/>
              <a:cs typeface="Calibri" panose="020F0502020204030204" pitchFamily="34" charset="0"/>
            </a:endParaRPr>
          </a:p>
        </p:txBody>
      </p:sp>
      <p:sp>
        <p:nvSpPr>
          <p:cNvPr id="2" name="Title 1">
            <a:extLst>
              <a:ext uri="{FF2B5EF4-FFF2-40B4-BE49-F238E27FC236}">
                <a16:creationId xmlns:a16="http://schemas.microsoft.com/office/drawing/2014/main" id="{62A7C901-AA88-81E8-29E7-2D499E835BC7}"/>
              </a:ext>
            </a:extLst>
          </p:cNvPr>
          <p:cNvSpPr txBox="1">
            <a:spLocks/>
          </p:cNvSpPr>
          <p:nvPr/>
        </p:nvSpPr>
        <p:spPr>
          <a:xfrm>
            <a:off x="1420224" y="66434"/>
            <a:ext cx="93110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Pathogens exhibit </a:t>
            </a:r>
            <a:r>
              <a:rPr lang="en-US" sz="3300" b="1" dirty="0">
                <a:solidFill>
                  <a:srgbClr val="C00000"/>
                </a:solidFill>
                <a:latin typeface="+mn-lt"/>
              </a:rPr>
              <a:t>diverse transmission mechanisms </a:t>
            </a:r>
            <a:r>
              <a:rPr lang="en-US" sz="3300" dirty="0">
                <a:latin typeface="+mn-lt"/>
              </a:rPr>
              <a:t>that require tailored modeling structures</a:t>
            </a:r>
          </a:p>
        </p:txBody>
      </p:sp>
      <p:sp>
        <p:nvSpPr>
          <p:cNvPr id="3" name="Title 1">
            <a:extLst>
              <a:ext uri="{FF2B5EF4-FFF2-40B4-BE49-F238E27FC236}">
                <a16:creationId xmlns:a16="http://schemas.microsoft.com/office/drawing/2014/main" id="{309F98A9-B4B0-E6BE-76E2-BAF2001AAF29}"/>
              </a:ext>
            </a:extLst>
          </p:cNvPr>
          <p:cNvSpPr txBox="1">
            <a:spLocks/>
          </p:cNvSpPr>
          <p:nvPr/>
        </p:nvSpPr>
        <p:spPr>
          <a:xfrm>
            <a:off x="8626415" y="6084441"/>
            <a:ext cx="3582838" cy="730428"/>
          </a:xfrm>
          <a:prstGeom prst="rect">
            <a:avLst/>
          </a:prstGeom>
          <a:solidFill>
            <a:schemeClr val="bg1"/>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rPr>
              <a:t>Plague is BOTH </a:t>
            </a:r>
            <a:r>
              <a:rPr lang="en-US" b="1" dirty="0">
                <a:solidFill>
                  <a:srgbClr val="C00000"/>
                </a:solidFill>
                <a:latin typeface="+mn-lt"/>
              </a:rPr>
              <a:t>vector-borne</a:t>
            </a:r>
            <a:r>
              <a:rPr lang="en-US" b="1" dirty="0">
                <a:latin typeface="+mn-lt"/>
              </a:rPr>
              <a:t> and </a:t>
            </a:r>
            <a:r>
              <a:rPr lang="en-US" b="1" dirty="0">
                <a:solidFill>
                  <a:srgbClr val="C00000"/>
                </a:solidFill>
                <a:latin typeface="+mn-lt"/>
              </a:rPr>
              <a:t>zoonotic</a:t>
            </a:r>
            <a:r>
              <a:rPr lang="en-US" b="1" dirty="0">
                <a:latin typeface="+mn-lt"/>
              </a:rPr>
              <a:t>!</a:t>
            </a:r>
          </a:p>
        </p:txBody>
      </p:sp>
    </p:spTree>
    <p:extLst>
      <p:ext uri="{BB962C8B-B14F-4D97-AF65-F5344CB8AC3E}">
        <p14:creationId xmlns:p14="http://schemas.microsoft.com/office/powerpoint/2010/main" val="35105071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9A0DF-AEC0-FEA5-9D8C-283F845A0CE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C2948459-6895-4531-9AD5-010A59BCA88B}"/>
              </a:ext>
            </a:extLst>
          </p:cNvPr>
          <p:cNvSpPr/>
          <p:nvPr/>
        </p:nvSpPr>
        <p:spPr>
          <a:xfrm>
            <a:off x="4320537" y="2987355"/>
            <a:ext cx="1211582" cy="1325562"/>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AAE4C4-8F8A-DC3E-4E0F-B9B7D6F4183B}"/>
              </a:ext>
            </a:extLst>
          </p:cNvPr>
          <p:cNvSpPr>
            <a:spLocks noGrp="1"/>
          </p:cNvSpPr>
          <p:nvPr>
            <p:ph type="title"/>
          </p:nvPr>
        </p:nvSpPr>
        <p:spPr>
          <a:xfrm>
            <a:off x="1956816" y="326811"/>
            <a:ext cx="7629143" cy="1325563"/>
          </a:xfrm>
        </p:spPr>
        <p:txBody>
          <a:bodyPr>
            <a:normAutofit/>
          </a:bodyPr>
          <a:lstStyle/>
          <a:p>
            <a:pPr algn="ctr"/>
            <a:r>
              <a:rPr lang="en-US" sz="3300" b="1" dirty="0">
                <a:latin typeface="+mn-lt"/>
              </a:rPr>
              <a:t>Zoonoses</a:t>
            </a:r>
            <a:r>
              <a:rPr lang="en-US" sz="3300" dirty="0">
                <a:latin typeface="+mn-lt"/>
              </a:rPr>
              <a:t> are pathogen </a:t>
            </a:r>
            <a:r>
              <a:rPr lang="en-US" sz="3300" b="1" dirty="0">
                <a:solidFill>
                  <a:srgbClr val="C00000"/>
                </a:solidFill>
                <a:latin typeface="+mn-lt"/>
              </a:rPr>
              <a:t>reservoir</a:t>
            </a:r>
            <a:r>
              <a:rPr lang="en-US" sz="3300" dirty="0">
                <a:latin typeface="+mn-lt"/>
              </a:rPr>
              <a:t> sources infections to a </a:t>
            </a:r>
            <a:r>
              <a:rPr lang="en-US" sz="3300" b="1" dirty="0">
                <a:solidFill>
                  <a:srgbClr val="C00000"/>
                </a:solidFill>
                <a:latin typeface="+mn-lt"/>
              </a:rPr>
              <a:t>target</a:t>
            </a:r>
            <a:r>
              <a:rPr lang="en-US" sz="3300" dirty="0">
                <a:latin typeface="+mn-lt"/>
              </a:rPr>
              <a:t> population.</a:t>
            </a:r>
            <a:endParaRPr lang="en-US" sz="3300" b="1" dirty="0">
              <a:solidFill>
                <a:srgbClr val="C00000"/>
              </a:solidFill>
              <a:latin typeface="+mn-lt"/>
            </a:endParaRPr>
          </a:p>
        </p:txBody>
      </p:sp>
      <p:sp>
        <p:nvSpPr>
          <p:cNvPr id="4" name="Oval 3">
            <a:extLst>
              <a:ext uri="{FF2B5EF4-FFF2-40B4-BE49-F238E27FC236}">
                <a16:creationId xmlns:a16="http://schemas.microsoft.com/office/drawing/2014/main" id="{0C25A2AC-0891-C4D5-E6C8-B3FC7313D438}"/>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78EE9639-2DC4-63C8-C813-34D6FF602F8D}"/>
              </a:ext>
            </a:extLst>
          </p:cNvPr>
          <p:cNvSpPr/>
          <p:nvPr/>
        </p:nvSpPr>
        <p:spPr>
          <a:xfrm>
            <a:off x="4450078" y="3187428"/>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DE96D44E-C686-A267-5085-1AE084D11F0E}"/>
              </a:ext>
            </a:extLst>
          </p:cNvPr>
          <p:cNvSpPr txBox="1"/>
          <p:nvPr/>
        </p:nvSpPr>
        <p:spPr>
          <a:xfrm>
            <a:off x="7863839" y="3275463"/>
            <a:ext cx="1722120" cy="646331"/>
          </a:xfrm>
          <a:prstGeom prst="rect">
            <a:avLst/>
          </a:prstGeom>
          <a:noFill/>
        </p:spPr>
        <p:txBody>
          <a:bodyPr wrap="square" rtlCol="0">
            <a:spAutoFit/>
          </a:bodyPr>
          <a:lstStyle/>
          <a:p>
            <a:pPr algn="ctr"/>
            <a:r>
              <a:rPr lang="en-US" dirty="0"/>
              <a:t>target population</a:t>
            </a:r>
          </a:p>
        </p:txBody>
      </p:sp>
      <p:cxnSp>
        <p:nvCxnSpPr>
          <p:cNvPr id="12" name="Straight Arrow Connector 11">
            <a:extLst>
              <a:ext uri="{FF2B5EF4-FFF2-40B4-BE49-F238E27FC236}">
                <a16:creationId xmlns:a16="http://schemas.microsoft.com/office/drawing/2014/main" id="{6E0AB7BE-43AB-594B-530F-FE258B66E272}"/>
              </a:ext>
            </a:extLst>
          </p:cNvPr>
          <p:cNvCxnSpPr>
            <a:cxnSpLocks/>
          </p:cNvCxnSpPr>
          <p:nvPr/>
        </p:nvCxnSpPr>
        <p:spPr>
          <a:xfrm>
            <a:off x="5547360" y="3598627"/>
            <a:ext cx="1158241" cy="0"/>
          </a:xfrm>
          <a:prstGeom prst="straightConnector1">
            <a:avLst/>
          </a:prstGeom>
          <a:ln w="38100">
            <a:headEnd w="med" len="med"/>
            <a:tailEnd type="triangle" w="lg"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9CC201C3-B919-1B1A-262C-47E163110F9D}"/>
              </a:ext>
            </a:extLst>
          </p:cNvPr>
          <p:cNvSpPr txBox="1"/>
          <p:nvPr/>
        </p:nvSpPr>
        <p:spPr>
          <a:xfrm>
            <a:off x="2895601" y="3275462"/>
            <a:ext cx="1440177" cy="646331"/>
          </a:xfrm>
          <a:prstGeom prst="rect">
            <a:avLst/>
          </a:prstGeom>
          <a:noFill/>
        </p:spPr>
        <p:txBody>
          <a:bodyPr wrap="square" rtlCol="0">
            <a:spAutoFit/>
          </a:bodyPr>
          <a:lstStyle/>
          <a:p>
            <a:pPr algn="ctr"/>
            <a:r>
              <a:rPr lang="en-US" dirty="0"/>
              <a:t>reservoir population </a:t>
            </a:r>
          </a:p>
        </p:txBody>
      </p:sp>
      <p:sp>
        <p:nvSpPr>
          <p:cNvPr id="17" name="TextBox 16">
            <a:extLst>
              <a:ext uri="{FF2B5EF4-FFF2-40B4-BE49-F238E27FC236}">
                <a16:creationId xmlns:a16="http://schemas.microsoft.com/office/drawing/2014/main" id="{FDE7BA20-D481-E8EE-DB6F-2F582BBFE5B4}"/>
              </a:ext>
            </a:extLst>
          </p:cNvPr>
          <p:cNvSpPr txBox="1"/>
          <p:nvPr/>
        </p:nvSpPr>
        <p:spPr>
          <a:xfrm>
            <a:off x="8944132" y="6582338"/>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spTree>
    <p:extLst>
      <p:ext uri="{BB962C8B-B14F-4D97-AF65-F5344CB8AC3E}">
        <p14:creationId xmlns:p14="http://schemas.microsoft.com/office/powerpoint/2010/main" val="27936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51F6F-ECF5-3DDF-2630-31F37CE3045B}"/>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2206F840-6C4E-5A64-D52E-0724A51FB7FC}"/>
              </a:ext>
            </a:extLst>
          </p:cNvPr>
          <p:cNvPicPr>
            <a:picLocks noChangeAspect="1"/>
          </p:cNvPicPr>
          <p:nvPr/>
        </p:nvPicPr>
        <p:blipFill>
          <a:blip r:embed="rId3"/>
          <a:stretch>
            <a:fillRect/>
          </a:stretch>
        </p:blipFill>
        <p:spPr>
          <a:xfrm>
            <a:off x="6095999" y="1437199"/>
            <a:ext cx="5397500" cy="4318000"/>
          </a:xfrm>
          <a:prstGeom prst="rect">
            <a:avLst/>
          </a:prstGeom>
        </p:spPr>
      </p:pic>
      <p:pic>
        <p:nvPicPr>
          <p:cNvPr id="11" name="Picture 10">
            <a:extLst>
              <a:ext uri="{FF2B5EF4-FFF2-40B4-BE49-F238E27FC236}">
                <a16:creationId xmlns:a16="http://schemas.microsoft.com/office/drawing/2014/main" id="{A442DE4F-E2A0-CCE6-416C-C10BEE8F68C1}"/>
              </a:ext>
            </a:extLst>
          </p:cNvPr>
          <p:cNvPicPr>
            <a:picLocks noChangeAspect="1"/>
          </p:cNvPicPr>
          <p:nvPr/>
        </p:nvPicPr>
        <p:blipFill>
          <a:blip r:embed="rId4"/>
          <a:stretch>
            <a:fillRect/>
          </a:stretch>
        </p:blipFill>
        <p:spPr>
          <a:xfrm>
            <a:off x="698501" y="1437199"/>
            <a:ext cx="5397500" cy="4318000"/>
          </a:xfrm>
          <a:prstGeom prst="rect">
            <a:avLst/>
          </a:prstGeom>
        </p:spPr>
      </p:pic>
      <p:pic>
        <p:nvPicPr>
          <p:cNvPr id="12" name="Picture 11" descr="A green and red lines with black text&#10;&#10;AI-generated content may be incorrect.">
            <a:extLst>
              <a:ext uri="{FF2B5EF4-FFF2-40B4-BE49-F238E27FC236}">
                <a16:creationId xmlns:a16="http://schemas.microsoft.com/office/drawing/2014/main" id="{12E372DE-77B1-0CD9-B3FE-101265B4D839}"/>
              </a:ext>
            </a:extLst>
          </p:cNvPr>
          <p:cNvPicPr>
            <a:picLocks noChangeAspect="1"/>
          </p:cNvPicPr>
          <p:nvPr/>
        </p:nvPicPr>
        <p:blipFill>
          <a:blip r:embed="rId5"/>
          <a:stretch>
            <a:fillRect/>
          </a:stretch>
        </p:blipFill>
        <p:spPr>
          <a:xfrm>
            <a:off x="4930588" y="1590646"/>
            <a:ext cx="957613" cy="1665414"/>
          </a:xfrm>
          <a:prstGeom prst="rect">
            <a:avLst/>
          </a:prstGeom>
        </p:spPr>
      </p:pic>
      <p:sp>
        <p:nvSpPr>
          <p:cNvPr id="36" name="TextBox 35">
            <a:extLst>
              <a:ext uri="{FF2B5EF4-FFF2-40B4-BE49-F238E27FC236}">
                <a16:creationId xmlns:a16="http://schemas.microsoft.com/office/drawing/2014/main" id="{49AE95C1-785A-40D9-6654-ADA19C512A64}"/>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2.8</a:t>
            </a:r>
            <a:endParaRPr lang="en-US" sz="2500" baseline="-25000" dirty="0"/>
          </a:p>
        </p:txBody>
      </p:sp>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2FF0BB53-7C8F-3123-A449-6768A6AF6556}"/>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p:sp>
            <p:nvSpPr>
              <p:cNvPr id="38" name="Rectangle 37">
                <a:extLst>
                  <a:ext uri="{FF2B5EF4-FFF2-40B4-BE49-F238E27FC236}">
                    <a16:creationId xmlns:a16="http://schemas.microsoft.com/office/drawing/2014/main" id="{2FF0BB53-7C8F-3123-A449-6768A6AF6556}"/>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6"/>
                <a:stretch>
                  <a:fillRect/>
                </a:stretch>
              </a:blipFill>
              <a:ln>
                <a:noFill/>
              </a:ln>
            </p:spPr>
            <p:txBody>
              <a:bodyPr/>
              <a:lstStyle/>
              <a:p>
                <a:r>
                  <a:rPr lang="en-US">
                    <a:noFill/>
                  </a:rPr>
                  <a:t> </a:t>
                </a:r>
              </a:p>
            </p:txBody>
          </p:sp>
        </mc:Fallback>
      </mc:AlternateContent>
      <p:sp>
        <p:nvSpPr>
          <p:cNvPr id="39" name="Content Placeholder 2">
            <a:extLst>
              <a:ext uri="{FF2B5EF4-FFF2-40B4-BE49-F238E27FC236}">
                <a16:creationId xmlns:a16="http://schemas.microsoft.com/office/drawing/2014/main" id="{87C7AF31-E115-8887-4C0B-C3F0E7336FF0}"/>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40" name="TextBox 39">
            <a:extLst>
              <a:ext uri="{FF2B5EF4-FFF2-40B4-BE49-F238E27FC236}">
                <a16:creationId xmlns:a16="http://schemas.microsoft.com/office/drawing/2014/main" id="{5164455A-D27E-A3CD-B71A-198F97F31BA9}"/>
              </a:ext>
            </a:extLst>
          </p:cNvPr>
          <p:cNvSpPr txBox="1"/>
          <p:nvPr/>
        </p:nvSpPr>
        <p:spPr>
          <a:xfrm>
            <a:off x="379697" y="6273736"/>
            <a:ext cx="5779056" cy="477054"/>
          </a:xfrm>
          <a:prstGeom prst="rect">
            <a:avLst/>
          </a:prstGeom>
          <a:noFill/>
        </p:spPr>
        <p:txBody>
          <a:bodyPr wrap="square">
            <a:spAutoFit/>
          </a:bodyPr>
          <a:lstStyle/>
          <a:p>
            <a:r>
              <a:rPr lang="en-US" sz="2500" b="1" dirty="0" err="1">
                <a:solidFill>
                  <a:srgbClr val="C00000"/>
                </a:solidFill>
              </a:rPr>
              <a:t>P</a:t>
            </a:r>
            <a:r>
              <a:rPr lang="en-US" sz="2500" b="1" baseline="-25000" dirty="0" err="1">
                <a:solidFill>
                  <a:srgbClr val="C00000"/>
                </a:solidFill>
              </a:rPr>
              <a:t>v</a:t>
            </a:r>
            <a:r>
              <a:rPr lang="en-US" sz="2500" b="1" dirty="0">
                <a:solidFill>
                  <a:srgbClr val="C00000"/>
                </a:solidFill>
              </a:rPr>
              <a:t> </a:t>
            </a:r>
            <a:r>
              <a:rPr lang="en-US" sz="2500" dirty="0"/>
              <a:t> = 1 – 1/R</a:t>
            </a:r>
            <a:r>
              <a:rPr lang="en-US" sz="2500" baseline="-25000" dirty="0"/>
              <a:t>0</a:t>
            </a:r>
            <a:r>
              <a:rPr lang="en-US" sz="2500" dirty="0"/>
              <a:t> = 1 – (1/2.8) =  0.64</a:t>
            </a:r>
            <a:endParaRPr lang="en-US" sz="2500" baseline="-25000" dirty="0"/>
          </a:p>
        </p:txBody>
      </p:sp>
      <p:sp>
        <p:nvSpPr>
          <p:cNvPr id="2" name="TextBox 1">
            <a:extLst>
              <a:ext uri="{FF2B5EF4-FFF2-40B4-BE49-F238E27FC236}">
                <a16:creationId xmlns:a16="http://schemas.microsoft.com/office/drawing/2014/main" id="{3188BB67-FEF4-EB6E-B621-2973F446F64E}"/>
              </a:ext>
            </a:extLst>
          </p:cNvPr>
          <p:cNvSpPr txBox="1"/>
          <p:nvPr/>
        </p:nvSpPr>
        <p:spPr>
          <a:xfrm>
            <a:off x="5020235" y="5993726"/>
            <a:ext cx="7289170" cy="769441"/>
          </a:xfrm>
          <a:prstGeom prst="rect">
            <a:avLst/>
          </a:prstGeom>
          <a:noFill/>
        </p:spPr>
        <p:txBody>
          <a:bodyPr wrap="square">
            <a:spAutoFit/>
          </a:bodyPr>
          <a:lstStyle/>
          <a:p>
            <a:r>
              <a:rPr lang="en-US" sz="2200" dirty="0"/>
              <a:t>64% need to be immune to stop the disease from spreading. </a:t>
            </a:r>
          </a:p>
          <a:p>
            <a:r>
              <a:rPr lang="en-US" sz="2200" dirty="0"/>
              <a:t>That means only 36% remaining </a:t>
            </a:r>
            <a:r>
              <a:rPr lang="en-US" sz="2200" dirty="0" err="1"/>
              <a:t>susceptibles</a:t>
            </a:r>
            <a:r>
              <a:rPr lang="en-US" sz="2200" dirty="0"/>
              <a:t> are permitted!</a:t>
            </a:r>
          </a:p>
        </p:txBody>
      </p:sp>
      <p:cxnSp>
        <p:nvCxnSpPr>
          <p:cNvPr id="3" name="Straight Connector 2">
            <a:extLst>
              <a:ext uri="{FF2B5EF4-FFF2-40B4-BE49-F238E27FC236}">
                <a16:creationId xmlns:a16="http://schemas.microsoft.com/office/drawing/2014/main" id="{7C35006A-E853-743A-8D15-F1909E1C3C6D}"/>
              </a:ext>
            </a:extLst>
          </p:cNvPr>
          <p:cNvCxnSpPr/>
          <p:nvPr/>
        </p:nvCxnSpPr>
        <p:spPr>
          <a:xfrm flipV="1">
            <a:off x="2459402" y="1616583"/>
            <a:ext cx="0" cy="359128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B8C79FD-18F1-2673-C64E-BB51C25E322D}"/>
              </a:ext>
            </a:extLst>
          </p:cNvPr>
          <p:cNvCxnSpPr>
            <a:cxnSpLocks/>
          </p:cNvCxnSpPr>
          <p:nvPr/>
        </p:nvCxnSpPr>
        <p:spPr>
          <a:xfrm flipV="1">
            <a:off x="8523563" y="1590646"/>
            <a:ext cx="0" cy="361721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FAF91C6-F457-1C94-B4CD-3EB4E68ACD0D}"/>
              </a:ext>
            </a:extLst>
          </p:cNvPr>
          <p:cNvSpPr txBox="1"/>
          <p:nvPr/>
        </p:nvSpPr>
        <p:spPr>
          <a:xfrm>
            <a:off x="8642082" y="1668204"/>
            <a:ext cx="1259233" cy="378395"/>
          </a:xfrm>
          <a:prstGeom prst="rect">
            <a:avLst/>
          </a:prstGeom>
          <a:noFill/>
        </p:spPr>
        <p:txBody>
          <a:bodyPr wrap="square">
            <a:spAutoFit/>
          </a:bodyPr>
          <a:lstStyle/>
          <a:p>
            <a:r>
              <a:rPr lang="en-US" dirty="0"/>
              <a:t>R</a:t>
            </a:r>
            <a:r>
              <a:rPr lang="en-US" baseline="-25000" dirty="0"/>
              <a:t>E</a:t>
            </a:r>
            <a:r>
              <a:rPr lang="en-US" dirty="0"/>
              <a:t> &gt; 1</a:t>
            </a:r>
            <a:endParaRPr lang="en-US" baseline="-25000" dirty="0"/>
          </a:p>
        </p:txBody>
      </p:sp>
      <p:sp>
        <p:nvSpPr>
          <p:cNvPr id="6" name="TextBox 5">
            <a:extLst>
              <a:ext uri="{FF2B5EF4-FFF2-40B4-BE49-F238E27FC236}">
                <a16:creationId xmlns:a16="http://schemas.microsoft.com/office/drawing/2014/main" id="{0D68C08A-D68D-F32A-AEFE-0F9EB9A3D413}"/>
              </a:ext>
            </a:extLst>
          </p:cNvPr>
          <p:cNvSpPr txBox="1"/>
          <p:nvPr/>
        </p:nvSpPr>
        <p:spPr>
          <a:xfrm>
            <a:off x="7571571" y="1668204"/>
            <a:ext cx="1259233" cy="378395"/>
          </a:xfrm>
          <a:prstGeom prst="rect">
            <a:avLst/>
          </a:prstGeom>
          <a:noFill/>
        </p:spPr>
        <p:txBody>
          <a:bodyPr wrap="square">
            <a:spAutoFit/>
          </a:bodyPr>
          <a:lstStyle/>
          <a:p>
            <a:r>
              <a:rPr lang="en-US" dirty="0"/>
              <a:t>R</a:t>
            </a:r>
            <a:r>
              <a:rPr lang="en-US" baseline="-25000" dirty="0"/>
              <a:t>E</a:t>
            </a:r>
            <a:r>
              <a:rPr lang="en-US" dirty="0"/>
              <a:t> &lt; 1</a:t>
            </a:r>
            <a:endParaRPr lang="en-US" baseline="-25000" dirty="0"/>
          </a:p>
        </p:txBody>
      </p:sp>
      <p:sp>
        <p:nvSpPr>
          <p:cNvPr id="7" name="TextBox 6">
            <a:extLst>
              <a:ext uri="{FF2B5EF4-FFF2-40B4-BE49-F238E27FC236}">
                <a16:creationId xmlns:a16="http://schemas.microsoft.com/office/drawing/2014/main" id="{FB143526-B2A3-86D3-60D5-967A387CB360}"/>
              </a:ext>
            </a:extLst>
          </p:cNvPr>
          <p:cNvSpPr txBox="1"/>
          <p:nvPr/>
        </p:nvSpPr>
        <p:spPr>
          <a:xfrm>
            <a:off x="1385456" y="3539674"/>
            <a:ext cx="1259233" cy="378395"/>
          </a:xfrm>
          <a:prstGeom prst="rect">
            <a:avLst/>
          </a:prstGeom>
          <a:noFill/>
        </p:spPr>
        <p:txBody>
          <a:bodyPr wrap="square">
            <a:spAutoFit/>
          </a:bodyPr>
          <a:lstStyle/>
          <a:p>
            <a:r>
              <a:rPr lang="en-US" dirty="0"/>
              <a:t>R</a:t>
            </a:r>
            <a:r>
              <a:rPr lang="en-US" baseline="-25000" dirty="0"/>
              <a:t>E</a:t>
            </a:r>
            <a:r>
              <a:rPr lang="en-US" dirty="0"/>
              <a:t> &gt; 1</a:t>
            </a:r>
            <a:endParaRPr lang="en-US" baseline="-25000" dirty="0"/>
          </a:p>
        </p:txBody>
      </p:sp>
      <p:sp>
        <p:nvSpPr>
          <p:cNvPr id="8" name="TextBox 7">
            <a:extLst>
              <a:ext uri="{FF2B5EF4-FFF2-40B4-BE49-F238E27FC236}">
                <a16:creationId xmlns:a16="http://schemas.microsoft.com/office/drawing/2014/main" id="{EA887A1B-7848-75AF-0309-F0BF6E1CA815}"/>
              </a:ext>
            </a:extLst>
          </p:cNvPr>
          <p:cNvSpPr txBox="1"/>
          <p:nvPr/>
        </p:nvSpPr>
        <p:spPr>
          <a:xfrm>
            <a:off x="2600844" y="1668203"/>
            <a:ext cx="1259233" cy="378395"/>
          </a:xfrm>
          <a:prstGeom prst="rect">
            <a:avLst/>
          </a:prstGeom>
          <a:noFill/>
        </p:spPr>
        <p:txBody>
          <a:bodyPr wrap="square">
            <a:spAutoFit/>
          </a:bodyPr>
          <a:lstStyle/>
          <a:p>
            <a:r>
              <a:rPr lang="en-US" dirty="0"/>
              <a:t>R</a:t>
            </a:r>
            <a:r>
              <a:rPr lang="en-US" baseline="-25000" dirty="0"/>
              <a:t>E</a:t>
            </a:r>
            <a:r>
              <a:rPr lang="en-US" dirty="0"/>
              <a:t> &lt; 1</a:t>
            </a:r>
            <a:endParaRPr lang="en-US" baseline="-25000" dirty="0"/>
          </a:p>
        </p:txBody>
      </p:sp>
    </p:spTree>
    <p:extLst>
      <p:ext uri="{BB962C8B-B14F-4D97-AF65-F5344CB8AC3E}">
        <p14:creationId xmlns:p14="http://schemas.microsoft.com/office/powerpoint/2010/main" val="23882275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9A0DF-AEC0-FEA5-9D8C-283F845A0CE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C2948459-6895-4531-9AD5-010A59BCA88B}"/>
              </a:ext>
            </a:extLst>
          </p:cNvPr>
          <p:cNvSpPr/>
          <p:nvPr/>
        </p:nvSpPr>
        <p:spPr>
          <a:xfrm>
            <a:off x="4320537" y="2987355"/>
            <a:ext cx="1211582" cy="1325562"/>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AAE4C4-8F8A-DC3E-4E0F-B9B7D6F4183B}"/>
              </a:ext>
            </a:extLst>
          </p:cNvPr>
          <p:cNvSpPr>
            <a:spLocks noGrp="1"/>
          </p:cNvSpPr>
          <p:nvPr>
            <p:ph type="title"/>
          </p:nvPr>
        </p:nvSpPr>
        <p:spPr>
          <a:xfrm>
            <a:off x="1956816" y="326811"/>
            <a:ext cx="7629143" cy="1325563"/>
          </a:xfrm>
        </p:spPr>
        <p:txBody>
          <a:bodyPr>
            <a:normAutofit/>
          </a:bodyPr>
          <a:lstStyle/>
          <a:p>
            <a:pPr algn="ctr"/>
            <a:r>
              <a:rPr lang="en-US" sz="3300" dirty="0">
                <a:latin typeface="+mn-lt"/>
              </a:rPr>
              <a:t>A pathogen </a:t>
            </a:r>
            <a:r>
              <a:rPr lang="en-US" sz="3300" b="1" dirty="0">
                <a:solidFill>
                  <a:srgbClr val="C00000"/>
                </a:solidFill>
                <a:latin typeface="+mn-lt"/>
              </a:rPr>
              <a:t>reservoir</a:t>
            </a:r>
            <a:r>
              <a:rPr lang="en-US" sz="3300" dirty="0">
                <a:latin typeface="+mn-lt"/>
              </a:rPr>
              <a:t> sources infections to a </a:t>
            </a:r>
            <a:r>
              <a:rPr lang="en-US" sz="3300" b="1" dirty="0">
                <a:solidFill>
                  <a:srgbClr val="C00000"/>
                </a:solidFill>
                <a:latin typeface="+mn-lt"/>
              </a:rPr>
              <a:t>target</a:t>
            </a:r>
            <a:r>
              <a:rPr lang="en-US" sz="3300" dirty="0">
                <a:latin typeface="+mn-lt"/>
              </a:rPr>
              <a:t> population.</a:t>
            </a:r>
            <a:endParaRPr lang="en-US" sz="3300" b="1" dirty="0">
              <a:solidFill>
                <a:srgbClr val="C00000"/>
              </a:solidFill>
              <a:latin typeface="+mn-lt"/>
            </a:endParaRPr>
          </a:p>
        </p:txBody>
      </p:sp>
      <p:sp>
        <p:nvSpPr>
          <p:cNvPr id="4" name="Oval 3">
            <a:extLst>
              <a:ext uri="{FF2B5EF4-FFF2-40B4-BE49-F238E27FC236}">
                <a16:creationId xmlns:a16="http://schemas.microsoft.com/office/drawing/2014/main" id="{0C25A2AC-0891-C4D5-E6C8-B3FC7313D438}"/>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78EE9639-2DC4-63C8-C813-34D6FF602F8D}"/>
              </a:ext>
            </a:extLst>
          </p:cNvPr>
          <p:cNvSpPr/>
          <p:nvPr/>
        </p:nvSpPr>
        <p:spPr>
          <a:xfrm>
            <a:off x="4450078" y="3187428"/>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DE96D44E-C686-A267-5085-1AE084D11F0E}"/>
              </a:ext>
            </a:extLst>
          </p:cNvPr>
          <p:cNvSpPr txBox="1"/>
          <p:nvPr/>
        </p:nvSpPr>
        <p:spPr>
          <a:xfrm>
            <a:off x="7863839" y="3275463"/>
            <a:ext cx="1722120" cy="646331"/>
          </a:xfrm>
          <a:prstGeom prst="rect">
            <a:avLst/>
          </a:prstGeom>
          <a:noFill/>
        </p:spPr>
        <p:txBody>
          <a:bodyPr wrap="square" rtlCol="0">
            <a:spAutoFit/>
          </a:bodyPr>
          <a:lstStyle/>
          <a:p>
            <a:pPr algn="ctr"/>
            <a:r>
              <a:rPr lang="en-US" dirty="0"/>
              <a:t>target population</a:t>
            </a:r>
          </a:p>
        </p:txBody>
      </p:sp>
      <p:cxnSp>
        <p:nvCxnSpPr>
          <p:cNvPr id="12" name="Straight Arrow Connector 11">
            <a:extLst>
              <a:ext uri="{FF2B5EF4-FFF2-40B4-BE49-F238E27FC236}">
                <a16:creationId xmlns:a16="http://schemas.microsoft.com/office/drawing/2014/main" id="{6E0AB7BE-43AB-594B-530F-FE258B66E272}"/>
              </a:ext>
            </a:extLst>
          </p:cNvPr>
          <p:cNvCxnSpPr>
            <a:cxnSpLocks/>
          </p:cNvCxnSpPr>
          <p:nvPr/>
        </p:nvCxnSpPr>
        <p:spPr>
          <a:xfrm>
            <a:off x="5547360" y="3598627"/>
            <a:ext cx="1158241" cy="0"/>
          </a:xfrm>
          <a:prstGeom prst="straightConnector1">
            <a:avLst/>
          </a:prstGeom>
          <a:ln w="38100">
            <a:headEnd w="med" len="med"/>
            <a:tailEnd type="triangle" w="lg"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9CC201C3-B919-1B1A-262C-47E163110F9D}"/>
              </a:ext>
            </a:extLst>
          </p:cNvPr>
          <p:cNvSpPr txBox="1"/>
          <p:nvPr/>
        </p:nvSpPr>
        <p:spPr>
          <a:xfrm>
            <a:off x="2895601" y="3275462"/>
            <a:ext cx="1440177" cy="646331"/>
          </a:xfrm>
          <a:prstGeom prst="rect">
            <a:avLst/>
          </a:prstGeom>
          <a:noFill/>
        </p:spPr>
        <p:txBody>
          <a:bodyPr wrap="square" rtlCol="0">
            <a:spAutoFit/>
          </a:bodyPr>
          <a:lstStyle/>
          <a:p>
            <a:pPr algn="ctr"/>
            <a:r>
              <a:rPr lang="en-US" dirty="0"/>
              <a:t>reservoir population </a:t>
            </a:r>
          </a:p>
        </p:txBody>
      </p:sp>
      <p:sp>
        <p:nvSpPr>
          <p:cNvPr id="17" name="TextBox 16">
            <a:extLst>
              <a:ext uri="{FF2B5EF4-FFF2-40B4-BE49-F238E27FC236}">
                <a16:creationId xmlns:a16="http://schemas.microsoft.com/office/drawing/2014/main" id="{FDE7BA20-D481-E8EE-DB6F-2F582BBFE5B4}"/>
              </a:ext>
            </a:extLst>
          </p:cNvPr>
          <p:cNvSpPr txBox="1"/>
          <p:nvPr/>
        </p:nvSpPr>
        <p:spPr>
          <a:xfrm>
            <a:off x="8944132" y="6582338"/>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sp>
        <p:nvSpPr>
          <p:cNvPr id="7" name="TextBox 6">
            <a:extLst>
              <a:ext uri="{FF2B5EF4-FFF2-40B4-BE49-F238E27FC236}">
                <a16:creationId xmlns:a16="http://schemas.microsoft.com/office/drawing/2014/main" id="{F0EAA967-6CB0-9A72-E111-DF3B0902E4F6}"/>
              </a:ext>
            </a:extLst>
          </p:cNvPr>
          <p:cNvSpPr txBox="1"/>
          <p:nvPr/>
        </p:nvSpPr>
        <p:spPr>
          <a:xfrm>
            <a:off x="2311909" y="4940537"/>
            <a:ext cx="7629142" cy="861774"/>
          </a:xfrm>
          <a:prstGeom prst="rect">
            <a:avLst/>
          </a:prstGeom>
          <a:noFill/>
        </p:spPr>
        <p:txBody>
          <a:bodyPr wrap="square">
            <a:spAutoFit/>
          </a:bodyPr>
          <a:lstStyle/>
          <a:p>
            <a:pPr algn="ctr"/>
            <a:r>
              <a:rPr lang="en-US" sz="2500" dirty="0">
                <a:latin typeface="+mn-lt"/>
              </a:rPr>
              <a:t>All of these populations are still called </a:t>
            </a:r>
            <a:r>
              <a:rPr lang="en-US" sz="2500" b="1" dirty="0">
                <a:solidFill>
                  <a:srgbClr val="C00000"/>
                </a:solidFill>
                <a:latin typeface="+mn-lt"/>
              </a:rPr>
              <a:t>hosts</a:t>
            </a:r>
            <a:r>
              <a:rPr lang="en-US" sz="2500" b="1" dirty="0">
                <a:solidFill>
                  <a:srgbClr val="C00000"/>
                </a:solidFill>
              </a:rPr>
              <a:t>!</a:t>
            </a:r>
            <a:r>
              <a:rPr lang="en-US" sz="2500" dirty="0">
                <a:latin typeface="+mn-lt"/>
              </a:rPr>
              <a:t> </a:t>
            </a:r>
          </a:p>
          <a:p>
            <a:pPr algn="ctr"/>
            <a:r>
              <a:rPr lang="en-US" sz="2500" dirty="0"/>
              <a:t>Some are </a:t>
            </a:r>
            <a:r>
              <a:rPr lang="en-US" sz="2500" b="1" dirty="0">
                <a:solidFill>
                  <a:srgbClr val="C00000"/>
                </a:solidFill>
                <a:latin typeface="+mn-lt"/>
              </a:rPr>
              <a:t>reservoir hosts </a:t>
            </a:r>
            <a:r>
              <a:rPr lang="en-US" sz="2500" dirty="0">
                <a:latin typeface="+mn-lt"/>
              </a:rPr>
              <a:t>and some are </a:t>
            </a:r>
            <a:r>
              <a:rPr lang="en-US" sz="2500" b="1" dirty="0">
                <a:solidFill>
                  <a:srgbClr val="C00000"/>
                </a:solidFill>
                <a:latin typeface="+mn-lt"/>
              </a:rPr>
              <a:t>spillover hosts</a:t>
            </a:r>
            <a:r>
              <a:rPr lang="en-US" sz="2500" dirty="0">
                <a:latin typeface="+mn-lt"/>
              </a:rPr>
              <a:t>.</a:t>
            </a:r>
            <a:endParaRPr lang="en-US" sz="2500" dirty="0"/>
          </a:p>
        </p:txBody>
      </p:sp>
    </p:spTree>
    <p:extLst>
      <p:ext uri="{BB962C8B-B14F-4D97-AF65-F5344CB8AC3E}">
        <p14:creationId xmlns:p14="http://schemas.microsoft.com/office/powerpoint/2010/main" val="33087636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FF6EF-7DB2-56C8-A7C9-31DBDEE084E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8C1687E-FBF4-567B-DF73-1D159998D886}"/>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8FD84B4-F928-98DB-E3C4-547CAAD6C857}"/>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F4C1F43-7F56-36B5-EE53-146FD4850B41}"/>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C2F504DF-5970-8772-3C98-FA3D135D6373}"/>
              </a:ext>
            </a:extLst>
          </p:cNvPr>
          <p:cNvSpPr txBox="1"/>
          <p:nvPr/>
        </p:nvSpPr>
        <p:spPr>
          <a:xfrm>
            <a:off x="7863839" y="3275463"/>
            <a:ext cx="1722120" cy="646331"/>
          </a:xfrm>
          <a:prstGeom prst="rect">
            <a:avLst/>
          </a:prstGeom>
          <a:noFill/>
        </p:spPr>
        <p:txBody>
          <a:bodyPr wrap="square" rtlCol="0">
            <a:spAutoFit/>
          </a:bodyPr>
          <a:lstStyle/>
          <a:p>
            <a:pPr algn="ctr"/>
            <a:r>
              <a:rPr lang="en-US" dirty="0"/>
              <a:t>target population</a:t>
            </a:r>
          </a:p>
        </p:txBody>
      </p:sp>
      <p:sp>
        <p:nvSpPr>
          <p:cNvPr id="8" name="Oval 7">
            <a:extLst>
              <a:ext uri="{FF2B5EF4-FFF2-40B4-BE49-F238E27FC236}">
                <a16:creationId xmlns:a16="http://schemas.microsoft.com/office/drawing/2014/main" id="{9441BAB0-664D-A33E-80CB-F3F21EC5E6EC}"/>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166C634-01B9-3B46-CF9D-F26392501667}"/>
              </a:ext>
            </a:extLst>
          </p:cNvPr>
          <p:cNvCxnSpPr>
            <a:cxnSpLocks/>
          </p:cNvCxnSpPr>
          <p:nvPr/>
        </p:nvCxnSpPr>
        <p:spPr>
          <a:xfrm>
            <a:off x="5513071" y="2580512"/>
            <a:ext cx="1203960" cy="496147"/>
          </a:xfrm>
          <a:prstGeom prst="straightConnector1">
            <a:avLst/>
          </a:prstGeom>
          <a:ln w="38100">
            <a:solidFill>
              <a:schemeClr val="tx1"/>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2AD7877F-80AE-E628-6F02-5B7A7B248DEB}"/>
              </a:ext>
            </a:extLst>
          </p:cNvPr>
          <p:cNvCxnSpPr>
            <a:cxnSpLocks/>
            <a:stCxn id="8" idx="6"/>
          </p:cNvCxnSpPr>
          <p:nvPr/>
        </p:nvCxnSpPr>
        <p:spPr>
          <a:xfrm flipV="1">
            <a:off x="5572124" y="4042632"/>
            <a:ext cx="1123950" cy="622470"/>
          </a:xfrm>
          <a:prstGeom prst="straightConnector1">
            <a:avLst/>
          </a:prstGeom>
          <a:ln w="38100">
            <a:solidFill>
              <a:schemeClr val="tx1"/>
            </a:solidFill>
            <a:tailEnd type="triangle" w="lg" len="med"/>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4F2911E1-3D3D-00F0-35DF-F52C67148752}"/>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sp>
        <p:nvSpPr>
          <p:cNvPr id="3" name="TextBox 2">
            <a:extLst>
              <a:ext uri="{FF2B5EF4-FFF2-40B4-BE49-F238E27FC236}">
                <a16:creationId xmlns:a16="http://schemas.microsoft.com/office/drawing/2014/main" id="{4642D8D0-C869-21AC-DB6C-690C6D52626C}"/>
              </a:ext>
            </a:extLst>
          </p:cNvPr>
          <p:cNvSpPr txBox="1"/>
          <p:nvPr/>
        </p:nvSpPr>
        <p:spPr>
          <a:xfrm>
            <a:off x="8819213" y="6581001"/>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cxnSp>
        <p:nvCxnSpPr>
          <p:cNvPr id="10" name="Straight Arrow Connector 9">
            <a:extLst>
              <a:ext uri="{FF2B5EF4-FFF2-40B4-BE49-F238E27FC236}">
                <a16:creationId xmlns:a16="http://schemas.microsoft.com/office/drawing/2014/main" id="{2E712AD0-18A7-8EE3-6BEC-69399361DC08}"/>
              </a:ext>
            </a:extLst>
          </p:cNvPr>
          <p:cNvCxnSpPr/>
          <p:nvPr/>
        </p:nvCxnSpPr>
        <p:spPr>
          <a:xfrm>
            <a:off x="5042115" y="3091696"/>
            <a:ext cx="0" cy="95093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99BD491-BB8F-8D4B-F1BA-F22DDF360224}"/>
              </a:ext>
            </a:extLst>
          </p:cNvPr>
          <p:cNvSpPr>
            <a:spLocks noGrp="1"/>
          </p:cNvSpPr>
          <p:nvPr>
            <p:ph type="title"/>
          </p:nvPr>
        </p:nvSpPr>
        <p:spPr>
          <a:xfrm>
            <a:off x="1344322" y="238650"/>
            <a:ext cx="9023297" cy="1325563"/>
          </a:xfrm>
        </p:spPr>
        <p:txBody>
          <a:bodyPr>
            <a:normAutofit fontScale="90000"/>
          </a:bodyPr>
          <a:lstStyle/>
          <a:p>
            <a:pPr algn="ctr"/>
            <a:r>
              <a:rPr lang="en-US" sz="3300" b="1" dirty="0">
                <a:solidFill>
                  <a:srgbClr val="C00000"/>
                </a:solidFill>
                <a:latin typeface="+mn-lt"/>
              </a:rPr>
              <a:t>Reservoir</a:t>
            </a:r>
            <a:r>
              <a:rPr lang="en-US" sz="3300" dirty="0">
                <a:latin typeface="+mn-lt"/>
              </a:rPr>
              <a:t> hosts can comprise a single species population or multiple sub-populations of different species.</a:t>
            </a:r>
          </a:p>
        </p:txBody>
      </p:sp>
      <p:sp>
        <p:nvSpPr>
          <p:cNvPr id="17" name="TextBox 16">
            <a:extLst>
              <a:ext uri="{FF2B5EF4-FFF2-40B4-BE49-F238E27FC236}">
                <a16:creationId xmlns:a16="http://schemas.microsoft.com/office/drawing/2014/main" id="{D1DEA6D9-9BBA-FAD9-01CA-44D9302B3886}"/>
              </a:ext>
            </a:extLst>
          </p:cNvPr>
          <p:cNvSpPr txBox="1"/>
          <p:nvPr/>
        </p:nvSpPr>
        <p:spPr>
          <a:xfrm>
            <a:off x="1524000" y="2436680"/>
            <a:ext cx="2708566" cy="1200329"/>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critical community size, CCS)</a:t>
            </a:r>
          </a:p>
        </p:txBody>
      </p:sp>
      <p:sp>
        <p:nvSpPr>
          <p:cNvPr id="18" name="TextBox 17">
            <a:extLst>
              <a:ext uri="{FF2B5EF4-FFF2-40B4-BE49-F238E27FC236}">
                <a16:creationId xmlns:a16="http://schemas.microsoft.com/office/drawing/2014/main" id="{9E203036-B34D-A292-0686-78C1F49AFAE4}"/>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spTree>
    <p:extLst>
      <p:ext uri="{BB962C8B-B14F-4D97-AF65-F5344CB8AC3E}">
        <p14:creationId xmlns:p14="http://schemas.microsoft.com/office/powerpoint/2010/main" val="33169036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FF6EF-7DB2-56C8-A7C9-31DBDEE084E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642D8D0-C869-21AC-DB6C-690C6D52626C}"/>
              </a:ext>
            </a:extLst>
          </p:cNvPr>
          <p:cNvSpPr txBox="1"/>
          <p:nvPr/>
        </p:nvSpPr>
        <p:spPr>
          <a:xfrm>
            <a:off x="8819213" y="6211669"/>
            <a:ext cx="3372787" cy="646331"/>
          </a:xfrm>
          <a:prstGeom prst="rect">
            <a:avLst/>
          </a:prstGeom>
          <a:noFill/>
        </p:spPr>
        <p:txBody>
          <a:bodyPr wrap="square" rtlCol="0">
            <a:spAutoFit/>
          </a:bodyPr>
          <a:lstStyle/>
          <a:p>
            <a:r>
              <a:rPr lang="en-US" sz="1200" dirty="0"/>
              <a:t>Bartlett 1957. </a:t>
            </a:r>
            <a:r>
              <a:rPr lang="en-US" sz="1200" i="1" dirty="0"/>
              <a:t>J of Roy Stat Soc.</a:t>
            </a:r>
            <a:endParaRPr lang="en-US" sz="1200" dirty="0"/>
          </a:p>
          <a:p>
            <a:r>
              <a:rPr lang="en-US" sz="1200" dirty="0">
                <a:cs typeface="Franklin Gothic Medium"/>
              </a:rPr>
              <a:t>Grenfell et al. 2002. </a:t>
            </a:r>
            <a:r>
              <a:rPr lang="en-US" sz="1200" i="1" dirty="0">
                <a:cs typeface="Franklin Gothic Medium"/>
              </a:rPr>
              <a:t>Ecological Monographs.</a:t>
            </a:r>
            <a:endParaRPr lang="en-US" sz="1200" dirty="0"/>
          </a:p>
          <a:p>
            <a:r>
              <a:rPr lang="en-US" sz="1200" dirty="0"/>
              <a:t>Haydon et al. 2002. </a:t>
            </a:r>
            <a:r>
              <a:rPr lang="en-US" sz="1200" i="1" dirty="0"/>
              <a:t>Emerging Infectious Diseases.</a:t>
            </a:r>
            <a:endParaRPr lang="en-US" sz="1200" dirty="0"/>
          </a:p>
        </p:txBody>
      </p:sp>
      <p:sp>
        <p:nvSpPr>
          <p:cNvPr id="16" name="Title 1">
            <a:extLst>
              <a:ext uri="{FF2B5EF4-FFF2-40B4-BE49-F238E27FC236}">
                <a16:creationId xmlns:a16="http://schemas.microsoft.com/office/drawing/2014/main" id="{499BD491-BB8F-8D4B-F1BA-F22DDF360224}"/>
              </a:ext>
            </a:extLst>
          </p:cNvPr>
          <p:cNvSpPr>
            <a:spLocks noGrp="1"/>
          </p:cNvSpPr>
          <p:nvPr>
            <p:ph type="title"/>
          </p:nvPr>
        </p:nvSpPr>
        <p:spPr>
          <a:xfrm>
            <a:off x="1077656" y="275717"/>
            <a:ext cx="10626663" cy="1325563"/>
          </a:xfrm>
        </p:spPr>
        <p:txBody>
          <a:bodyPr>
            <a:normAutofit fontScale="90000"/>
          </a:bodyPr>
          <a:lstStyle/>
          <a:p>
            <a:pPr algn="ctr"/>
            <a:r>
              <a:rPr lang="en-US" sz="3300" b="1" dirty="0">
                <a:solidFill>
                  <a:srgbClr val="C00000"/>
                </a:solidFill>
                <a:latin typeface="+mn-lt"/>
              </a:rPr>
              <a:t>CCS</a:t>
            </a:r>
            <a:r>
              <a:rPr lang="en-US" sz="3300" dirty="0">
                <a:latin typeface="+mn-lt"/>
              </a:rPr>
              <a:t> is the </a:t>
            </a:r>
            <a:r>
              <a:rPr lang="en-US" sz="3300" b="1" dirty="0">
                <a:solidFill>
                  <a:srgbClr val="C00000"/>
                </a:solidFill>
                <a:latin typeface="+mn-lt"/>
              </a:rPr>
              <a:t>minimum number of hosts</a:t>
            </a:r>
            <a:r>
              <a:rPr lang="en-US" sz="3300" dirty="0">
                <a:latin typeface="+mn-lt"/>
              </a:rPr>
              <a:t> needed to sustain </a:t>
            </a:r>
            <a:r>
              <a:rPr lang="en-US" sz="3300" b="1" dirty="0">
                <a:solidFill>
                  <a:srgbClr val="C00000"/>
                </a:solidFill>
                <a:latin typeface="+mn-lt"/>
              </a:rPr>
              <a:t>endemic transmission</a:t>
            </a:r>
            <a:r>
              <a:rPr lang="en-US" sz="3300" dirty="0">
                <a:latin typeface="+mn-lt"/>
              </a:rPr>
              <a:t> of a pathogen indefinitely into the future.</a:t>
            </a:r>
          </a:p>
        </p:txBody>
      </p:sp>
      <p:sp>
        <p:nvSpPr>
          <p:cNvPr id="17" name="TextBox 16">
            <a:extLst>
              <a:ext uri="{FF2B5EF4-FFF2-40B4-BE49-F238E27FC236}">
                <a16:creationId xmlns:a16="http://schemas.microsoft.com/office/drawing/2014/main" id="{D1DEA6D9-9BBA-FAD9-01CA-44D9302B3886}"/>
              </a:ext>
            </a:extLst>
          </p:cNvPr>
          <p:cNvSpPr txBox="1"/>
          <p:nvPr/>
        </p:nvSpPr>
        <p:spPr>
          <a:xfrm>
            <a:off x="1524000" y="2436680"/>
            <a:ext cx="2708566" cy="1200329"/>
          </a:xfrm>
          <a:prstGeom prst="rect">
            <a:avLst/>
          </a:prstGeom>
          <a:noFill/>
        </p:spPr>
        <p:txBody>
          <a:bodyPr wrap="square" rtlCol="0">
            <a:spAutoFit/>
          </a:bodyPr>
          <a:lstStyle/>
          <a:p>
            <a:pPr algn="ctr"/>
            <a:r>
              <a:rPr lang="en-US" dirty="0"/>
              <a:t>maintenance </a:t>
            </a:r>
          </a:p>
          <a:p>
            <a:pPr algn="ctr"/>
            <a:r>
              <a:rPr lang="en-US" dirty="0"/>
              <a:t>population </a:t>
            </a:r>
          </a:p>
          <a:p>
            <a:pPr algn="ctr"/>
            <a:r>
              <a:rPr lang="en-US" b="1" dirty="0">
                <a:solidFill>
                  <a:srgbClr val="C00000"/>
                </a:solidFill>
              </a:rPr>
              <a:t>(&gt; critical community size, CCS</a:t>
            </a:r>
            <a:r>
              <a:rPr lang="en-US" dirty="0"/>
              <a:t>)</a:t>
            </a:r>
          </a:p>
        </p:txBody>
      </p:sp>
      <p:pic>
        <p:nvPicPr>
          <p:cNvPr id="2" name="Picture 1" descr="Chart, scatter chart&#10;&#10;Description automatically generated">
            <a:extLst>
              <a:ext uri="{FF2B5EF4-FFF2-40B4-BE49-F238E27FC236}">
                <a16:creationId xmlns:a16="http://schemas.microsoft.com/office/drawing/2014/main" id="{D45E7DCC-E49F-0AB5-8DE0-FF3ED85EA80D}"/>
              </a:ext>
            </a:extLst>
          </p:cNvPr>
          <p:cNvPicPr>
            <a:picLocks noChangeAspect="1"/>
          </p:cNvPicPr>
          <p:nvPr/>
        </p:nvPicPr>
        <p:blipFill rotWithShape="1">
          <a:blip r:embed="rId3"/>
          <a:srcRect t="51192"/>
          <a:stretch/>
        </p:blipFill>
        <p:spPr>
          <a:xfrm>
            <a:off x="4586209" y="2295525"/>
            <a:ext cx="4686300" cy="3217170"/>
          </a:xfrm>
          <a:prstGeom prst="rect">
            <a:avLst/>
          </a:prstGeom>
        </p:spPr>
      </p:pic>
      <p:sp>
        <p:nvSpPr>
          <p:cNvPr id="7" name="Rectangle 6">
            <a:extLst>
              <a:ext uri="{FF2B5EF4-FFF2-40B4-BE49-F238E27FC236}">
                <a16:creationId xmlns:a16="http://schemas.microsoft.com/office/drawing/2014/main" id="{54C836A0-D0F8-F094-A426-29162573297B}"/>
              </a:ext>
            </a:extLst>
          </p:cNvPr>
          <p:cNvSpPr/>
          <p:nvPr/>
        </p:nvSpPr>
        <p:spPr>
          <a:xfrm>
            <a:off x="5662534" y="2358452"/>
            <a:ext cx="476250" cy="323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971FE9-5603-A337-66EE-63EC91D1D7B8}"/>
              </a:ext>
            </a:extLst>
          </p:cNvPr>
          <p:cNvSpPr/>
          <p:nvPr/>
        </p:nvSpPr>
        <p:spPr>
          <a:xfrm>
            <a:off x="2285876" y="384557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D64079A-4D52-BAAC-2BA4-F4C849EFB4E1}"/>
              </a:ext>
            </a:extLst>
          </p:cNvPr>
          <p:cNvCxnSpPr/>
          <p:nvPr/>
        </p:nvCxnSpPr>
        <p:spPr>
          <a:xfrm flipV="1">
            <a:off x="7215109" y="2295525"/>
            <a:ext cx="0" cy="257627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22E1EB2-45C0-A792-D4A8-36201532C8C0}"/>
              </a:ext>
            </a:extLst>
          </p:cNvPr>
          <p:cNvSpPr txBox="1"/>
          <p:nvPr/>
        </p:nvSpPr>
        <p:spPr>
          <a:xfrm>
            <a:off x="7131542" y="2295525"/>
            <a:ext cx="2417796" cy="646331"/>
          </a:xfrm>
          <a:prstGeom prst="rect">
            <a:avLst/>
          </a:prstGeom>
          <a:noFill/>
        </p:spPr>
        <p:txBody>
          <a:bodyPr wrap="square" rtlCol="0">
            <a:spAutoFit/>
          </a:bodyPr>
          <a:lstStyle/>
          <a:p>
            <a:pPr algn="ctr"/>
            <a:r>
              <a:rPr lang="en-US" b="1" dirty="0">
                <a:solidFill>
                  <a:srgbClr val="C00000"/>
                </a:solidFill>
              </a:rPr>
              <a:t>CCS</a:t>
            </a:r>
            <a:r>
              <a:rPr lang="en-US" dirty="0"/>
              <a:t> for measles = ~300,000 individuals</a:t>
            </a:r>
          </a:p>
        </p:txBody>
      </p:sp>
    </p:spTree>
    <p:extLst>
      <p:ext uri="{BB962C8B-B14F-4D97-AF65-F5344CB8AC3E}">
        <p14:creationId xmlns:p14="http://schemas.microsoft.com/office/powerpoint/2010/main" val="35582535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FF6EF-7DB2-56C8-A7C9-31DBDEE084E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8C1687E-FBF4-567B-DF73-1D159998D886}"/>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152DC-3ECF-573F-703B-49B4BDD2E157}"/>
              </a:ext>
            </a:extLst>
          </p:cNvPr>
          <p:cNvSpPr>
            <a:spLocks noGrp="1"/>
          </p:cNvSpPr>
          <p:nvPr>
            <p:ph type="title"/>
          </p:nvPr>
        </p:nvSpPr>
        <p:spPr>
          <a:xfrm>
            <a:off x="1183879" y="272235"/>
            <a:ext cx="8776490" cy="1325563"/>
          </a:xfrm>
        </p:spPr>
        <p:txBody>
          <a:bodyPr>
            <a:normAutofit/>
          </a:bodyPr>
          <a:lstStyle/>
          <a:p>
            <a:pPr algn="ctr"/>
            <a:r>
              <a:rPr lang="en-US" sz="3300" b="1" dirty="0">
                <a:solidFill>
                  <a:srgbClr val="C00000"/>
                </a:solidFill>
                <a:latin typeface="+mn-lt"/>
              </a:rPr>
              <a:t>Spillover</a:t>
            </a:r>
            <a:r>
              <a:rPr lang="en-US" sz="3300" dirty="0">
                <a:latin typeface="+mn-lt"/>
              </a:rPr>
              <a:t> is the transmission of that pathogen </a:t>
            </a:r>
            <a:r>
              <a:rPr lang="en-US" sz="3300" b="1" dirty="0">
                <a:latin typeface="+mn-lt"/>
              </a:rPr>
              <a:t>between populations</a:t>
            </a:r>
            <a:r>
              <a:rPr lang="en-US" sz="3300" dirty="0">
                <a:latin typeface="+mn-lt"/>
              </a:rPr>
              <a:t> of different host species.</a:t>
            </a:r>
          </a:p>
        </p:txBody>
      </p:sp>
      <p:sp>
        <p:nvSpPr>
          <p:cNvPr id="4" name="Oval 3">
            <a:extLst>
              <a:ext uri="{FF2B5EF4-FFF2-40B4-BE49-F238E27FC236}">
                <a16:creationId xmlns:a16="http://schemas.microsoft.com/office/drawing/2014/main" id="{48FD84B4-F928-98DB-E3C4-547CAAD6C857}"/>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F4C1F43-7F56-36B5-EE53-146FD4850B41}"/>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C2F504DF-5970-8772-3C98-FA3D135D6373}"/>
              </a:ext>
            </a:extLst>
          </p:cNvPr>
          <p:cNvSpPr txBox="1"/>
          <p:nvPr/>
        </p:nvSpPr>
        <p:spPr>
          <a:xfrm>
            <a:off x="7863839" y="3275463"/>
            <a:ext cx="1722120" cy="646331"/>
          </a:xfrm>
          <a:prstGeom prst="rect">
            <a:avLst/>
          </a:prstGeom>
          <a:noFill/>
        </p:spPr>
        <p:txBody>
          <a:bodyPr wrap="square" rtlCol="0">
            <a:spAutoFit/>
          </a:bodyPr>
          <a:lstStyle/>
          <a:p>
            <a:pPr algn="ctr"/>
            <a:r>
              <a:rPr lang="en-US" dirty="0"/>
              <a:t>target population</a:t>
            </a:r>
          </a:p>
        </p:txBody>
      </p:sp>
      <p:sp>
        <p:nvSpPr>
          <p:cNvPr id="8" name="Oval 7">
            <a:extLst>
              <a:ext uri="{FF2B5EF4-FFF2-40B4-BE49-F238E27FC236}">
                <a16:creationId xmlns:a16="http://schemas.microsoft.com/office/drawing/2014/main" id="{9441BAB0-664D-A33E-80CB-F3F21EC5E6EC}"/>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166C634-01B9-3B46-CF9D-F26392501667}"/>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2AD7877F-80AE-E628-6F02-5B7A7B248DEB}"/>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4F2911E1-3D3D-00F0-35DF-F52C67148752}"/>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sp>
        <p:nvSpPr>
          <p:cNvPr id="3" name="TextBox 2">
            <a:extLst>
              <a:ext uri="{FF2B5EF4-FFF2-40B4-BE49-F238E27FC236}">
                <a16:creationId xmlns:a16="http://schemas.microsoft.com/office/drawing/2014/main" id="{4642D8D0-C869-21AC-DB6C-690C6D52626C}"/>
              </a:ext>
            </a:extLst>
          </p:cNvPr>
          <p:cNvSpPr txBox="1"/>
          <p:nvPr/>
        </p:nvSpPr>
        <p:spPr>
          <a:xfrm>
            <a:off x="8819213" y="6585765"/>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cxnSp>
        <p:nvCxnSpPr>
          <p:cNvPr id="10" name="Straight Arrow Connector 9">
            <a:extLst>
              <a:ext uri="{FF2B5EF4-FFF2-40B4-BE49-F238E27FC236}">
                <a16:creationId xmlns:a16="http://schemas.microsoft.com/office/drawing/2014/main" id="{2E712AD0-18A7-8EE3-6BEC-69399361DC08}"/>
              </a:ext>
            </a:extLst>
          </p:cNvPr>
          <p:cNvCxnSpPr/>
          <p:nvPr/>
        </p:nvCxnSpPr>
        <p:spPr>
          <a:xfrm>
            <a:off x="5042115" y="3091696"/>
            <a:ext cx="0" cy="950936"/>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F61943B-3410-602A-BB6E-5005EF132B18}"/>
              </a:ext>
            </a:extLst>
          </p:cNvPr>
          <p:cNvSpPr txBox="1"/>
          <p:nvPr/>
        </p:nvSpPr>
        <p:spPr>
          <a:xfrm>
            <a:off x="1524000" y="2436679"/>
            <a:ext cx="2708566" cy="923330"/>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CCS)</a:t>
            </a:r>
          </a:p>
        </p:txBody>
      </p:sp>
      <p:sp>
        <p:nvSpPr>
          <p:cNvPr id="15" name="TextBox 14">
            <a:extLst>
              <a:ext uri="{FF2B5EF4-FFF2-40B4-BE49-F238E27FC236}">
                <a16:creationId xmlns:a16="http://schemas.microsoft.com/office/drawing/2014/main" id="{30A4289C-519C-AAF9-B95B-C45E5A97FB16}"/>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spTree>
    <p:extLst>
      <p:ext uri="{BB962C8B-B14F-4D97-AF65-F5344CB8AC3E}">
        <p14:creationId xmlns:p14="http://schemas.microsoft.com/office/powerpoint/2010/main" val="5366314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FF6EF-7DB2-56C8-A7C9-31DBDEE084E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8C1687E-FBF4-567B-DF73-1D159998D886}"/>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152DC-3ECF-573F-703B-49B4BDD2E157}"/>
              </a:ext>
            </a:extLst>
          </p:cNvPr>
          <p:cNvSpPr>
            <a:spLocks noGrp="1"/>
          </p:cNvSpPr>
          <p:nvPr>
            <p:ph type="title"/>
          </p:nvPr>
        </p:nvSpPr>
        <p:spPr>
          <a:xfrm>
            <a:off x="384048" y="272235"/>
            <a:ext cx="10588751" cy="1325563"/>
          </a:xfrm>
        </p:spPr>
        <p:txBody>
          <a:bodyPr>
            <a:normAutofit/>
          </a:bodyPr>
          <a:lstStyle/>
          <a:p>
            <a:pPr algn="ctr"/>
            <a:r>
              <a:rPr lang="en-US" sz="3300" b="1" dirty="0">
                <a:solidFill>
                  <a:srgbClr val="C00000"/>
                </a:solidFill>
                <a:latin typeface="+mn-lt"/>
              </a:rPr>
              <a:t>Spillback </a:t>
            </a:r>
            <a:r>
              <a:rPr lang="en-US" sz="3300" dirty="0">
                <a:latin typeface="+mn-lt"/>
              </a:rPr>
              <a:t>is the term used to describe pathogen transmission back to a reservoir host </a:t>
            </a:r>
            <a:r>
              <a:rPr lang="en-US" sz="3300" b="1" dirty="0">
                <a:solidFill>
                  <a:srgbClr val="C00000"/>
                </a:solidFill>
                <a:latin typeface="+mn-lt"/>
              </a:rPr>
              <a:t>from a target host</a:t>
            </a:r>
            <a:r>
              <a:rPr lang="en-US" sz="3300" dirty="0">
                <a:latin typeface="+mn-lt"/>
              </a:rPr>
              <a:t>. </a:t>
            </a:r>
          </a:p>
        </p:txBody>
      </p:sp>
      <p:sp>
        <p:nvSpPr>
          <p:cNvPr id="5" name="Rectangle 4">
            <a:extLst>
              <a:ext uri="{FF2B5EF4-FFF2-40B4-BE49-F238E27FC236}">
                <a16:creationId xmlns:a16="http://schemas.microsoft.com/office/drawing/2014/main" id="{3F4C1F43-7F56-36B5-EE53-146FD4850B41}"/>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166C634-01B9-3B46-CF9D-F26392501667}"/>
              </a:ext>
            </a:extLst>
          </p:cNvPr>
          <p:cNvCxnSpPr>
            <a:cxnSpLocks/>
          </p:cNvCxnSpPr>
          <p:nvPr/>
        </p:nvCxnSpPr>
        <p:spPr>
          <a:xfrm flipH="1">
            <a:off x="5694808" y="3924533"/>
            <a:ext cx="925070" cy="48980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4F2911E1-3D3D-00F0-35DF-F52C67148752}"/>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sp>
        <p:nvSpPr>
          <p:cNvPr id="3" name="TextBox 2">
            <a:extLst>
              <a:ext uri="{FF2B5EF4-FFF2-40B4-BE49-F238E27FC236}">
                <a16:creationId xmlns:a16="http://schemas.microsoft.com/office/drawing/2014/main" id="{4642D8D0-C869-21AC-DB6C-690C6D52626C}"/>
              </a:ext>
            </a:extLst>
          </p:cNvPr>
          <p:cNvSpPr txBox="1"/>
          <p:nvPr/>
        </p:nvSpPr>
        <p:spPr>
          <a:xfrm>
            <a:off x="8819213" y="6585765"/>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sp>
        <p:nvSpPr>
          <p:cNvPr id="13" name="TextBox 12">
            <a:extLst>
              <a:ext uri="{FF2B5EF4-FFF2-40B4-BE49-F238E27FC236}">
                <a16:creationId xmlns:a16="http://schemas.microsoft.com/office/drawing/2014/main" id="{4F61943B-3410-602A-BB6E-5005EF132B18}"/>
              </a:ext>
            </a:extLst>
          </p:cNvPr>
          <p:cNvSpPr txBox="1"/>
          <p:nvPr/>
        </p:nvSpPr>
        <p:spPr>
          <a:xfrm>
            <a:off x="1524000" y="2436679"/>
            <a:ext cx="2708566" cy="923330"/>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CCS)</a:t>
            </a:r>
          </a:p>
        </p:txBody>
      </p:sp>
      <p:sp>
        <p:nvSpPr>
          <p:cNvPr id="15" name="TextBox 14">
            <a:extLst>
              <a:ext uri="{FF2B5EF4-FFF2-40B4-BE49-F238E27FC236}">
                <a16:creationId xmlns:a16="http://schemas.microsoft.com/office/drawing/2014/main" id="{30A4289C-519C-AAF9-B95B-C45E5A97FB16}"/>
              </a:ext>
            </a:extLst>
          </p:cNvPr>
          <p:cNvSpPr txBox="1"/>
          <p:nvPr/>
        </p:nvSpPr>
        <p:spPr>
          <a:xfrm>
            <a:off x="1895474" y="4026716"/>
            <a:ext cx="2023110" cy="923330"/>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CCS)</a:t>
            </a:r>
          </a:p>
        </p:txBody>
      </p:sp>
      <p:pic>
        <p:nvPicPr>
          <p:cNvPr id="18" name="Graphic 17" descr="Bats with solid fill">
            <a:extLst>
              <a:ext uri="{FF2B5EF4-FFF2-40B4-BE49-F238E27FC236}">
                <a16:creationId xmlns:a16="http://schemas.microsoft.com/office/drawing/2014/main" id="{48BF8646-7C51-6327-CE3B-31B01C0CF91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6495" t="45806" r="-30856" b="8030"/>
          <a:stretch/>
        </p:blipFill>
        <p:spPr>
          <a:xfrm rot="1728482">
            <a:off x="4629604" y="2244863"/>
            <a:ext cx="838229" cy="410079"/>
          </a:xfrm>
          <a:prstGeom prst="rtTriangle">
            <a:avLst/>
          </a:prstGeom>
        </p:spPr>
      </p:pic>
      <p:pic>
        <p:nvPicPr>
          <p:cNvPr id="19" name="Graphic 18" descr="Bats with solid fill">
            <a:extLst>
              <a:ext uri="{FF2B5EF4-FFF2-40B4-BE49-F238E27FC236}">
                <a16:creationId xmlns:a16="http://schemas.microsoft.com/office/drawing/2014/main" id="{8B60A469-9BBB-A117-2C72-3F5B3A9D272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6495" t="45806" r="-30856" b="8030"/>
          <a:stretch/>
        </p:blipFill>
        <p:spPr>
          <a:xfrm rot="18209610">
            <a:off x="4782016" y="2396354"/>
            <a:ext cx="838229" cy="410079"/>
          </a:xfrm>
          <a:prstGeom prst="rtTriangle">
            <a:avLst/>
          </a:prstGeom>
        </p:spPr>
      </p:pic>
      <p:sp>
        <p:nvSpPr>
          <p:cNvPr id="20" name="Title 1">
            <a:extLst>
              <a:ext uri="{FF2B5EF4-FFF2-40B4-BE49-F238E27FC236}">
                <a16:creationId xmlns:a16="http://schemas.microsoft.com/office/drawing/2014/main" id="{3B747162-4E6C-759B-96A1-7AA49CCD27DF}"/>
              </a:ext>
            </a:extLst>
          </p:cNvPr>
          <p:cNvSpPr txBox="1">
            <a:spLocks/>
          </p:cNvSpPr>
          <p:nvPr/>
        </p:nvSpPr>
        <p:spPr>
          <a:xfrm>
            <a:off x="6096000" y="4488381"/>
            <a:ext cx="4876799" cy="153843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latin typeface="+mn-lt"/>
              </a:rPr>
              <a:t>example: SARS-CoV-2 in mink – interesting case because neither humans nor mink are the original reservoir host!</a:t>
            </a:r>
          </a:p>
        </p:txBody>
      </p:sp>
      <p:sp>
        <p:nvSpPr>
          <p:cNvPr id="24" name="Rectangle 23">
            <a:extLst>
              <a:ext uri="{FF2B5EF4-FFF2-40B4-BE49-F238E27FC236}">
                <a16:creationId xmlns:a16="http://schemas.microsoft.com/office/drawing/2014/main" id="{3004A1B4-E701-41AA-C531-0C1FEABD471F}"/>
              </a:ext>
            </a:extLst>
          </p:cNvPr>
          <p:cNvSpPr/>
          <p:nvPr/>
        </p:nvSpPr>
        <p:spPr>
          <a:xfrm>
            <a:off x="4572765" y="4173773"/>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5" name="Graphic 24" descr="Man with baby with solid fill">
            <a:extLst>
              <a:ext uri="{FF2B5EF4-FFF2-40B4-BE49-F238E27FC236}">
                <a16:creationId xmlns:a16="http://schemas.microsoft.com/office/drawing/2014/main" id="{B7C6DA44-A408-E34C-0983-DE06452299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2871" y="4234054"/>
            <a:ext cx="815095" cy="815095"/>
          </a:xfrm>
          <a:prstGeom prst="rect">
            <a:avLst/>
          </a:prstGeom>
        </p:spPr>
      </p:pic>
      <p:cxnSp>
        <p:nvCxnSpPr>
          <p:cNvPr id="26" name="Straight Arrow Connector 25">
            <a:extLst>
              <a:ext uri="{FF2B5EF4-FFF2-40B4-BE49-F238E27FC236}">
                <a16:creationId xmlns:a16="http://schemas.microsoft.com/office/drawing/2014/main" id="{0CFCFD78-BA5C-C31F-654D-2FC270D69F7F}"/>
              </a:ext>
            </a:extLst>
          </p:cNvPr>
          <p:cNvCxnSpPr>
            <a:cxnSpLocks/>
          </p:cNvCxnSpPr>
          <p:nvPr/>
        </p:nvCxnSpPr>
        <p:spPr>
          <a:xfrm>
            <a:off x="5027103" y="3158544"/>
            <a:ext cx="0" cy="860331"/>
          </a:xfrm>
          <a:prstGeom prst="straightConnector1">
            <a:avLst/>
          </a:prstGeom>
          <a:ln w="38100">
            <a:solidFill>
              <a:schemeClr val="tx1"/>
            </a:solidFill>
            <a:headEnd w="med" len="med"/>
            <a:tailEnd type="triangle" w="lg" len="med"/>
          </a:ln>
        </p:spPr>
        <p:style>
          <a:lnRef idx="3">
            <a:schemeClr val="dk1"/>
          </a:lnRef>
          <a:fillRef idx="0">
            <a:schemeClr val="dk1"/>
          </a:fillRef>
          <a:effectRef idx="2">
            <a:schemeClr val="dk1"/>
          </a:effectRef>
          <a:fontRef idx="minor">
            <a:schemeClr val="tx1"/>
          </a:fontRef>
        </p:style>
      </p:cxnSp>
      <p:sp>
        <p:nvSpPr>
          <p:cNvPr id="28" name="Rectangle 27">
            <a:extLst>
              <a:ext uri="{FF2B5EF4-FFF2-40B4-BE49-F238E27FC236}">
                <a16:creationId xmlns:a16="http://schemas.microsoft.com/office/drawing/2014/main" id="{8A15E46C-5023-664A-7A92-F186CBB7ED84}"/>
              </a:ext>
            </a:extLst>
          </p:cNvPr>
          <p:cNvSpPr/>
          <p:nvPr/>
        </p:nvSpPr>
        <p:spPr>
          <a:xfrm>
            <a:off x="6880860" y="3141428"/>
            <a:ext cx="914400" cy="914400"/>
          </a:xfrm>
          <a:prstGeom prst="rect">
            <a:avLst/>
          </a:prstGeom>
          <a:solidFill>
            <a:schemeClr val="accent3">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1FEF641-5EFC-87DC-3319-3EA5031BFD1F}"/>
              </a:ext>
            </a:extLst>
          </p:cNvPr>
          <p:cNvSpPr txBox="1"/>
          <p:nvPr/>
        </p:nvSpPr>
        <p:spPr>
          <a:xfrm>
            <a:off x="7863839" y="3275463"/>
            <a:ext cx="1722120" cy="646331"/>
          </a:xfrm>
          <a:prstGeom prst="rect">
            <a:avLst/>
          </a:prstGeom>
          <a:noFill/>
        </p:spPr>
        <p:txBody>
          <a:bodyPr wrap="square" rtlCol="0">
            <a:spAutoFit/>
          </a:bodyPr>
          <a:lstStyle/>
          <a:p>
            <a:pPr algn="ctr"/>
            <a:r>
              <a:rPr lang="en-US" dirty="0"/>
              <a:t>target population</a:t>
            </a:r>
          </a:p>
        </p:txBody>
      </p:sp>
      <p:pic>
        <p:nvPicPr>
          <p:cNvPr id="30" name="Picture 2" descr="387 Mink Illustrations &amp; Clip Art - iStock | Mink farm, Mink coat, Mink  animal">
            <a:extLst>
              <a:ext uri="{FF2B5EF4-FFF2-40B4-BE49-F238E27FC236}">
                <a16:creationId xmlns:a16="http://schemas.microsoft.com/office/drawing/2014/main" id="{908EFEF1-A85A-759B-D6EE-34288BC08E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1575" y="3312039"/>
            <a:ext cx="599441" cy="610661"/>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CD97D7C-4726-8D99-CFF4-BFB72FCC68B9}"/>
              </a:ext>
            </a:extLst>
          </p:cNvPr>
          <p:cNvCxnSpPr>
            <a:cxnSpLocks/>
          </p:cNvCxnSpPr>
          <p:nvPr/>
        </p:nvCxnSpPr>
        <p:spPr>
          <a:xfrm flipV="1">
            <a:off x="5811777" y="4195518"/>
            <a:ext cx="877820" cy="437970"/>
          </a:xfrm>
          <a:prstGeom prst="straightConnector1">
            <a:avLst/>
          </a:prstGeom>
          <a:ln w="38100">
            <a:solidFill>
              <a:schemeClr val="tx1"/>
            </a:solidFill>
            <a:headEnd w="med" len="med"/>
            <a:tailEnd type="triangle" w="lg"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129227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FF6EF-7DB2-56C8-A7C9-31DBDEE084E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B5E05E3-708E-374B-99AC-90676135593F}"/>
              </a:ext>
            </a:extLst>
          </p:cNvPr>
          <p:cNvSpPr/>
          <p:nvPr/>
        </p:nvSpPr>
        <p:spPr>
          <a:xfrm>
            <a:off x="6880860" y="3141428"/>
            <a:ext cx="914400" cy="914400"/>
          </a:xfrm>
          <a:prstGeom prst="rect">
            <a:avLst/>
          </a:prstGeom>
          <a:solidFill>
            <a:schemeClr val="accent3">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8C1687E-FBF4-567B-DF73-1D159998D886}"/>
              </a:ext>
            </a:extLst>
          </p:cNvPr>
          <p:cNvSpPr/>
          <p:nvPr/>
        </p:nvSpPr>
        <p:spPr>
          <a:xfrm>
            <a:off x="4067174" y="2908490"/>
            <a:ext cx="1653540" cy="1325564"/>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152DC-3ECF-573F-703B-49B4BDD2E157}"/>
              </a:ext>
            </a:extLst>
          </p:cNvPr>
          <p:cNvSpPr>
            <a:spLocks noGrp="1"/>
          </p:cNvSpPr>
          <p:nvPr>
            <p:ph type="title"/>
          </p:nvPr>
        </p:nvSpPr>
        <p:spPr>
          <a:xfrm>
            <a:off x="384048" y="272235"/>
            <a:ext cx="10588751" cy="1325563"/>
          </a:xfrm>
        </p:spPr>
        <p:txBody>
          <a:bodyPr>
            <a:normAutofit/>
          </a:bodyPr>
          <a:lstStyle/>
          <a:p>
            <a:pPr algn="ctr"/>
            <a:r>
              <a:rPr lang="en-US" sz="3300" b="1" dirty="0">
                <a:solidFill>
                  <a:srgbClr val="C00000"/>
                </a:solidFill>
                <a:latin typeface="+mn-lt"/>
              </a:rPr>
              <a:t>Spillback </a:t>
            </a:r>
            <a:r>
              <a:rPr lang="en-US" sz="3300" dirty="0">
                <a:latin typeface="+mn-lt"/>
              </a:rPr>
              <a:t>occurs among wildlife as well. </a:t>
            </a:r>
          </a:p>
        </p:txBody>
      </p:sp>
      <p:sp>
        <p:nvSpPr>
          <p:cNvPr id="6" name="TextBox 5">
            <a:extLst>
              <a:ext uri="{FF2B5EF4-FFF2-40B4-BE49-F238E27FC236}">
                <a16:creationId xmlns:a16="http://schemas.microsoft.com/office/drawing/2014/main" id="{C2F504DF-5970-8772-3C98-FA3D135D6373}"/>
              </a:ext>
            </a:extLst>
          </p:cNvPr>
          <p:cNvSpPr txBox="1"/>
          <p:nvPr/>
        </p:nvSpPr>
        <p:spPr>
          <a:xfrm>
            <a:off x="7863839" y="3275463"/>
            <a:ext cx="1722120" cy="646331"/>
          </a:xfrm>
          <a:prstGeom prst="rect">
            <a:avLst/>
          </a:prstGeom>
          <a:noFill/>
        </p:spPr>
        <p:txBody>
          <a:bodyPr wrap="square" rtlCol="0">
            <a:spAutoFit/>
          </a:bodyPr>
          <a:lstStyle/>
          <a:p>
            <a:pPr algn="ctr"/>
            <a:r>
              <a:rPr lang="en-US" dirty="0"/>
              <a:t>target population</a:t>
            </a:r>
          </a:p>
        </p:txBody>
      </p:sp>
      <p:cxnSp>
        <p:nvCxnSpPr>
          <p:cNvPr id="12" name="Straight Arrow Connector 11">
            <a:extLst>
              <a:ext uri="{FF2B5EF4-FFF2-40B4-BE49-F238E27FC236}">
                <a16:creationId xmlns:a16="http://schemas.microsoft.com/office/drawing/2014/main" id="{D166C634-01B9-3B46-CF9D-F26392501667}"/>
              </a:ext>
            </a:extLst>
          </p:cNvPr>
          <p:cNvCxnSpPr>
            <a:cxnSpLocks/>
            <a:endCxn id="22" idx="3"/>
          </p:cNvCxnSpPr>
          <p:nvPr/>
        </p:nvCxnSpPr>
        <p:spPr>
          <a:xfrm flipH="1">
            <a:off x="5720714" y="3571272"/>
            <a:ext cx="985902" cy="0"/>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4F2911E1-3D3D-00F0-35DF-F52C67148752}"/>
              </a:ext>
            </a:extLst>
          </p:cNvPr>
          <p:cNvSpPr txBox="1"/>
          <p:nvPr/>
        </p:nvSpPr>
        <p:spPr>
          <a:xfrm>
            <a:off x="3789044" y="4354787"/>
            <a:ext cx="2209800" cy="369332"/>
          </a:xfrm>
          <a:prstGeom prst="rect">
            <a:avLst/>
          </a:prstGeom>
          <a:noFill/>
        </p:spPr>
        <p:txBody>
          <a:bodyPr wrap="square" rtlCol="0">
            <a:spAutoFit/>
          </a:bodyPr>
          <a:lstStyle/>
          <a:p>
            <a:pPr algn="ctr"/>
            <a:r>
              <a:rPr lang="en-US" dirty="0"/>
              <a:t>reservoir population </a:t>
            </a:r>
          </a:p>
        </p:txBody>
      </p:sp>
      <p:sp>
        <p:nvSpPr>
          <p:cNvPr id="3" name="TextBox 2">
            <a:extLst>
              <a:ext uri="{FF2B5EF4-FFF2-40B4-BE49-F238E27FC236}">
                <a16:creationId xmlns:a16="http://schemas.microsoft.com/office/drawing/2014/main" id="{4642D8D0-C869-21AC-DB6C-690C6D52626C}"/>
              </a:ext>
            </a:extLst>
          </p:cNvPr>
          <p:cNvSpPr txBox="1"/>
          <p:nvPr/>
        </p:nvSpPr>
        <p:spPr>
          <a:xfrm>
            <a:off x="8819213" y="6585765"/>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sp>
        <p:nvSpPr>
          <p:cNvPr id="15" name="TextBox 14">
            <a:extLst>
              <a:ext uri="{FF2B5EF4-FFF2-40B4-BE49-F238E27FC236}">
                <a16:creationId xmlns:a16="http://schemas.microsoft.com/office/drawing/2014/main" id="{30A4289C-519C-AAF9-B95B-C45E5A97FB16}"/>
              </a:ext>
            </a:extLst>
          </p:cNvPr>
          <p:cNvSpPr txBox="1"/>
          <p:nvPr/>
        </p:nvSpPr>
        <p:spPr>
          <a:xfrm>
            <a:off x="1834992" y="3004738"/>
            <a:ext cx="2023110" cy="923330"/>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CCS)</a:t>
            </a:r>
          </a:p>
        </p:txBody>
      </p:sp>
      <p:sp>
        <p:nvSpPr>
          <p:cNvPr id="20" name="Title 1">
            <a:extLst>
              <a:ext uri="{FF2B5EF4-FFF2-40B4-BE49-F238E27FC236}">
                <a16:creationId xmlns:a16="http://schemas.microsoft.com/office/drawing/2014/main" id="{3B747162-4E6C-759B-96A1-7AA49CCD27DF}"/>
              </a:ext>
            </a:extLst>
          </p:cNvPr>
          <p:cNvSpPr txBox="1">
            <a:spLocks/>
          </p:cNvSpPr>
          <p:nvPr/>
        </p:nvSpPr>
        <p:spPr>
          <a:xfrm>
            <a:off x="6096000" y="4488381"/>
            <a:ext cx="5535168" cy="153843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latin typeface="+mn-lt"/>
              </a:rPr>
              <a:t>example: Cattle sourced </a:t>
            </a:r>
            <a:r>
              <a:rPr lang="en-US" sz="2000" i="1" dirty="0">
                <a:latin typeface="+mn-lt"/>
              </a:rPr>
              <a:t>Brucella </a:t>
            </a:r>
            <a:r>
              <a:rPr lang="en-US" sz="2000" dirty="0">
                <a:latin typeface="+mn-lt"/>
              </a:rPr>
              <a:t>to wild ungulates in Yellowstone National Park, which now serve as a source for reinfection to cattle.</a:t>
            </a:r>
          </a:p>
        </p:txBody>
      </p:sp>
      <p:sp>
        <p:nvSpPr>
          <p:cNvPr id="24" name="Rectangle 23">
            <a:extLst>
              <a:ext uri="{FF2B5EF4-FFF2-40B4-BE49-F238E27FC236}">
                <a16:creationId xmlns:a16="http://schemas.microsoft.com/office/drawing/2014/main" id="{3004A1B4-E701-41AA-C531-0C1FEABD471F}"/>
              </a:ext>
            </a:extLst>
          </p:cNvPr>
          <p:cNvSpPr/>
          <p:nvPr/>
        </p:nvSpPr>
        <p:spPr>
          <a:xfrm>
            <a:off x="4438175" y="3167789"/>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Graphic 9" descr="Cow with solid fill">
            <a:extLst>
              <a:ext uri="{FF2B5EF4-FFF2-40B4-BE49-F238E27FC236}">
                <a16:creationId xmlns:a16="http://schemas.microsoft.com/office/drawing/2014/main" id="{C9A27EFD-8B08-43B3-022A-0AD052DD04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83763" y="3198137"/>
            <a:ext cx="838463" cy="838463"/>
          </a:xfrm>
          <a:prstGeom prst="rect">
            <a:avLst/>
          </a:prstGeom>
        </p:spPr>
      </p:pic>
      <p:pic>
        <p:nvPicPr>
          <p:cNvPr id="27" name="Graphic 26" descr="Deer with solid fill">
            <a:extLst>
              <a:ext uri="{FF2B5EF4-FFF2-40B4-BE49-F238E27FC236}">
                <a16:creationId xmlns:a16="http://schemas.microsoft.com/office/drawing/2014/main" id="{2483CC40-898A-DC7D-9C32-6F047A83F6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15150" y="3135022"/>
            <a:ext cx="914400" cy="914400"/>
          </a:xfrm>
          <a:prstGeom prst="rect">
            <a:avLst/>
          </a:prstGeom>
        </p:spPr>
      </p:pic>
      <p:cxnSp>
        <p:nvCxnSpPr>
          <p:cNvPr id="28" name="Straight Arrow Connector 27">
            <a:extLst>
              <a:ext uri="{FF2B5EF4-FFF2-40B4-BE49-F238E27FC236}">
                <a16:creationId xmlns:a16="http://schemas.microsoft.com/office/drawing/2014/main" id="{EC902C67-11A7-FF0C-EB55-D14E8E715AA3}"/>
              </a:ext>
            </a:extLst>
          </p:cNvPr>
          <p:cNvCxnSpPr>
            <a:cxnSpLocks/>
          </p:cNvCxnSpPr>
          <p:nvPr/>
        </p:nvCxnSpPr>
        <p:spPr>
          <a:xfrm>
            <a:off x="5720714" y="3856208"/>
            <a:ext cx="968883" cy="0"/>
          </a:xfrm>
          <a:prstGeom prst="straightConnector1">
            <a:avLst/>
          </a:prstGeom>
          <a:ln w="38100">
            <a:solidFill>
              <a:schemeClr val="tx1"/>
            </a:solidFill>
            <a:headEnd w="med" len="med"/>
            <a:tailEnd type="triangle" w="lg"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512135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883ED-B80B-C269-389A-3EA3A540CC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647934-0010-41F6-6120-00F88DCB3157}"/>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FC2B8AE-6E8E-2933-7009-3A444C28D47D}"/>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D9A6567B-EE3C-ACB4-B81A-B83D50BF726D}"/>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186C32B3-CCA6-7E1C-F6C9-F0AE00C4C653}"/>
              </a:ext>
            </a:extLst>
          </p:cNvPr>
          <p:cNvSpPr txBox="1"/>
          <p:nvPr/>
        </p:nvSpPr>
        <p:spPr>
          <a:xfrm>
            <a:off x="7863839" y="3275463"/>
            <a:ext cx="1722120" cy="646331"/>
          </a:xfrm>
          <a:prstGeom prst="rect">
            <a:avLst/>
          </a:prstGeom>
          <a:noFill/>
        </p:spPr>
        <p:txBody>
          <a:bodyPr wrap="square" rtlCol="0">
            <a:spAutoFit/>
          </a:bodyPr>
          <a:lstStyle/>
          <a:p>
            <a:pPr algn="ctr"/>
            <a:r>
              <a:rPr lang="en-US" dirty="0"/>
              <a:t>human population</a:t>
            </a:r>
          </a:p>
        </p:txBody>
      </p:sp>
      <p:sp>
        <p:nvSpPr>
          <p:cNvPr id="8" name="Oval 7">
            <a:extLst>
              <a:ext uri="{FF2B5EF4-FFF2-40B4-BE49-F238E27FC236}">
                <a16:creationId xmlns:a16="http://schemas.microsoft.com/office/drawing/2014/main" id="{584C9031-08EE-28C9-E03D-9B9C0A98547F}"/>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838FCC81-20CB-6348-1B12-34B2F18F454C}"/>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2916F588-3391-6093-C76E-1EF423F49798}"/>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pic>
        <p:nvPicPr>
          <p:cNvPr id="16" name="Graphic 15" descr="Man with baby with solid fill">
            <a:extLst>
              <a:ext uri="{FF2B5EF4-FFF2-40B4-BE49-F238E27FC236}">
                <a16:creationId xmlns:a16="http://schemas.microsoft.com/office/drawing/2014/main" id="{34B07EC0-0FB1-B48A-33EC-F4641FFEF7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sp>
        <p:nvSpPr>
          <p:cNvPr id="21" name="TextBox 20">
            <a:extLst>
              <a:ext uri="{FF2B5EF4-FFF2-40B4-BE49-F238E27FC236}">
                <a16:creationId xmlns:a16="http://schemas.microsoft.com/office/drawing/2014/main" id="{D9B535EF-363D-D132-1DEC-B17BC6197E9E}"/>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cxnSp>
        <p:nvCxnSpPr>
          <p:cNvPr id="2" name="Straight Arrow Connector 1">
            <a:extLst>
              <a:ext uri="{FF2B5EF4-FFF2-40B4-BE49-F238E27FC236}">
                <a16:creationId xmlns:a16="http://schemas.microsoft.com/office/drawing/2014/main" id="{81B4B3DD-4B8D-6769-82EB-49F6442E50D8}"/>
              </a:ext>
            </a:extLst>
          </p:cNvPr>
          <p:cNvCxnSpPr/>
          <p:nvPr/>
        </p:nvCxnSpPr>
        <p:spPr>
          <a:xfrm>
            <a:off x="5042115" y="3091696"/>
            <a:ext cx="0" cy="95093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B777D91-570E-B546-A73C-B7D89F921DA5}"/>
              </a:ext>
            </a:extLst>
          </p:cNvPr>
          <p:cNvSpPr txBox="1"/>
          <p:nvPr/>
        </p:nvSpPr>
        <p:spPr>
          <a:xfrm>
            <a:off x="1524000" y="2436680"/>
            <a:ext cx="2708566" cy="1200329"/>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critical community size, CCS)</a:t>
            </a:r>
          </a:p>
        </p:txBody>
      </p:sp>
      <p:sp>
        <p:nvSpPr>
          <p:cNvPr id="10" name="TextBox 9">
            <a:extLst>
              <a:ext uri="{FF2B5EF4-FFF2-40B4-BE49-F238E27FC236}">
                <a16:creationId xmlns:a16="http://schemas.microsoft.com/office/drawing/2014/main" id="{A2F3FDC6-618A-0F55-3ADA-A4FCCE876095}"/>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sp>
        <p:nvSpPr>
          <p:cNvPr id="17" name="Title 1">
            <a:extLst>
              <a:ext uri="{FF2B5EF4-FFF2-40B4-BE49-F238E27FC236}">
                <a16:creationId xmlns:a16="http://schemas.microsoft.com/office/drawing/2014/main" id="{9CDF8638-CD37-E6E9-A640-DBD2DD40C00F}"/>
              </a:ext>
            </a:extLst>
          </p:cNvPr>
          <p:cNvSpPr>
            <a:spLocks noGrp="1"/>
          </p:cNvSpPr>
          <p:nvPr>
            <p:ph type="title"/>
          </p:nvPr>
        </p:nvSpPr>
        <p:spPr>
          <a:xfrm>
            <a:off x="646939" y="244711"/>
            <a:ext cx="10418063" cy="1325563"/>
          </a:xfrm>
        </p:spPr>
        <p:txBody>
          <a:bodyPr>
            <a:noAutofit/>
          </a:bodyPr>
          <a:lstStyle/>
          <a:p>
            <a:pPr algn="ctr"/>
            <a:r>
              <a:rPr lang="en-US" sz="3300" b="1" dirty="0">
                <a:solidFill>
                  <a:srgbClr val="C00000"/>
                </a:solidFill>
                <a:latin typeface="+mn-lt"/>
              </a:rPr>
              <a:t>Zoonosis</a:t>
            </a:r>
            <a:r>
              <a:rPr lang="en-US" sz="3300" dirty="0">
                <a:latin typeface="+mn-lt"/>
              </a:rPr>
              <a:t> is the transmission of a pathogen from a </a:t>
            </a:r>
            <a:r>
              <a:rPr lang="en-US" sz="3300" b="1" dirty="0">
                <a:solidFill>
                  <a:srgbClr val="C00000"/>
                </a:solidFill>
                <a:latin typeface="+mn-lt"/>
              </a:rPr>
              <a:t>wildlife reservoir host </a:t>
            </a:r>
            <a:r>
              <a:rPr lang="en-US" sz="3300" dirty="0">
                <a:latin typeface="+mn-lt"/>
              </a:rPr>
              <a:t>to a </a:t>
            </a:r>
            <a:r>
              <a:rPr lang="en-US" sz="3300" b="1" dirty="0">
                <a:solidFill>
                  <a:srgbClr val="C00000"/>
                </a:solidFill>
                <a:latin typeface="+mn-lt"/>
              </a:rPr>
              <a:t>human target host </a:t>
            </a:r>
            <a:r>
              <a:rPr lang="en-US" sz="3300" dirty="0">
                <a:latin typeface="+mn-lt"/>
              </a:rPr>
              <a:t>population.</a:t>
            </a:r>
          </a:p>
        </p:txBody>
      </p:sp>
      <p:sp>
        <p:nvSpPr>
          <p:cNvPr id="9" name="TextBox 8">
            <a:extLst>
              <a:ext uri="{FF2B5EF4-FFF2-40B4-BE49-F238E27FC236}">
                <a16:creationId xmlns:a16="http://schemas.microsoft.com/office/drawing/2014/main" id="{31DAFE1E-BAC3-9F12-365D-EAE149CC3430}"/>
              </a:ext>
            </a:extLst>
          </p:cNvPr>
          <p:cNvSpPr txBox="1"/>
          <p:nvPr/>
        </p:nvSpPr>
        <p:spPr>
          <a:xfrm>
            <a:off x="8819213" y="6585765"/>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spTree>
    <p:extLst>
      <p:ext uri="{BB962C8B-B14F-4D97-AF65-F5344CB8AC3E}">
        <p14:creationId xmlns:p14="http://schemas.microsoft.com/office/powerpoint/2010/main" val="19262347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883ED-B80B-C269-389A-3EA3A540CC2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0647934-0010-41F6-6120-00F88DCB3157}"/>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FC2B8AE-6E8E-2933-7009-3A444C28D47D}"/>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D9A6567B-EE3C-ACB4-B81A-B83D50BF726D}"/>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186C32B3-CCA6-7E1C-F6C9-F0AE00C4C653}"/>
              </a:ext>
            </a:extLst>
          </p:cNvPr>
          <p:cNvSpPr txBox="1"/>
          <p:nvPr/>
        </p:nvSpPr>
        <p:spPr>
          <a:xfrm>
            <a:off x="7863839" y="3275463"/>
            <a:ext cx="1722120" cy="646331"/>
          </a:xfrm>
          <a:prstGeom prst="rect">
            <a:avLst/>
          </a:prstGeom>
          <a:noFill/>
        </p:spPr>
        <p:txBody>
          <a:bodyPr wrap="square" rtlCol="0">
            <a:spAutoFit/>
          </a:bodyPr>
          <a:lstStyle/>
          <a:p>
            <a:pPr algn="ctr"/>
            <a:r>
              <a:rPr lang="en-US" dirty="0"/>
              <a:t>human population</a:t>
            </a:r>
          </a:p>
        </p:txBody>
      </p:sp>
      <p:sp>
        <p:nvSpPr>
          <p:cNvPr id="8" name="Oval 7">
            <a:extLst>
              <a:ext uri="{FF2B5EF4-FFF2-40B4-BE49-F238E27FC236}">
                <a16:creationId xmlns:a16="http://schemas.microsoft.com/office/drawing/2014/main" id="{584C9031-08EE-28C9-E03D-9B9C0A98547F}"/>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838FCC81-20CB-6348-1B12-34B2F18F454C}"/>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2916F588-3391-6093-C76E-1EF423F49798}"/>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pic>
        <p:nvPicPr>
          <p:cNvPr id="16" name="Graphic 15" descr="Man with baby with solid fill">
            <a:extLst>
              <a:ext uri="{FF2B5EF4-FFF2-40B4-BE49-F238E27FC236}">
                <a16:creationId xmlns:a16="http://schemas.microsoft.com/office/drawing/2014/main" id="{34B07EC0-0FB1-B48A-33EC-F4641FFEF7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sp>
        <p:nvSpPr>
          <p:cNvPr id="21" name="TextBox 20">
            <a:extLst>
              <a:ext uri="{FF2B5EF4-FFF2-40B4-BE49-F238E27FC236}">
                <a16:creationId xmlns:a16="http://schemas.microsoft.com/office/drawing/2014/main" id="{D9B535EF-363D-D132-1DEC-B17BC6197E9E}"/>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cxnSp>
        <p:nvCxnSpPr>
          <p:cNvPr id="2" name="Straight Arrow Connector 1">
            <a:extLst>
              <a:ext uri="{FF2B5EF4-FFF2-40B4-BE49-F238E27FC236}">
                <a16:creationId xmlns:a16="http://schemas.microsoft.com/office/drawing/2014/main" id="{81B4B3DD-4B8D-6769-82EB-49F6442E50D8}"/>
              </a:ext>
            </a:extLst>
          </p:cNvPr>
          <p:cNvCxnSpPr/>
          <p:nvPr/>
        </p:nvCxnSpPr>
        <p:spPr>
          <a:xfrm>
            <a:off x="5042115" y="3091696"/>
            <a:ext cx="0" cy="95093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B777D91-570E-B546-A73C-B7D89F921DA5}"/>
              </a:ext>
            </a:extLst>
          </p:cNvPr>
          <p:cNvSpPr txBox="1"/>
          <p:nvPr/>
        </p:nvSpPr>
        <p:spPr>
          <a:xfrm>
            <a:off x="1524000" y="2436680"/>
            <a:ext cx="2708566" cy="1200329"/>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critical community size, CCS)</a:t>
            </a:r>
          </a:p>
        </p:txBody>
      </p:sp>
      <p:sp>
        <p:nvSpPr>
          <p:cNvPr id="10" name="TextBox 9">
            <a:extLst>
              <a:ext uri="{FF2B5EF4-FFF2-40B4-BE49-F238E27FC236}">
                <a16:creationId xmlns:a16="http://schemas.microsoft.com/office/drawing/2014/main" id="{A2F3FDC6-618A-0F55-3ADA-A4FCCE876095}"/>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sp>
        <p:nvSpPr>
          <p:cNvPr id="17" name="Title 1">
            <a:extLst>
              <a:ext uri="{FF2B5EF4-FFF2-40B4-BE49-F238E27FC236}">
                <a16:creationId xmlns:a16="http://schemas.microsoft.com/office/drawing/2014/main" id="{9CDF8638-CD37-E6E9-A640-DBD2DD40C00F}"/>
              </a:ext>
            </a:extLst>
          </p:cNvPr>
          <p:cNvSpPr>
            <a:spLocks noGrp="1"/>
          </p:cNvSpPr>
          <p:nvPr>
            <p:ph type="title"/>
          </p:nvPr>
        </p:nvSpPr>
        <p:spPr>
          <a:xfrm>
            <a:off x="646939" y="244711"/>
            <a:ext cx="10418063" cy="1325563"/>
          </a:xfrm>
        </p:spPr>
        <p:txBody>
          <a:bodyPr>
            <a:noAutofit/>
          </a:bodyPr>
          <a:lstStyle/>
          <a:p>
            <a:pPr algn="ctr"/>
            <a:r>
              <a:rPr lang="en-US" sz="3300" b="1" dirty="0">
                <a:solidFill>
                  <a:srgbClr val="C00000"/>
                </a:solidFill>
                <a:latin typeface="+mn-lt"/>
              </a:rPr>
              <a:t>Zoonosis</a:t>
            </a:r>
            <a:r>
              <a:rPr lang="en-US" sz="3300" dirty="0">
                <a:latin typeface="+mn-lt"/>
              </a:rPr>
              <a:t> is the transmission of a pathogen from a </a:t>
            </a:r>
            <a:r>
              <a:rPr lang="en-US" sz="3300" b="1" dirty="0">
                <a:solidFill>
                  <a:srgbClr val="C00000"/>
                </a:solidFill>
                <a:latin typeface="+mn-lt"/>
              </a:rPr>
              <a:t>wildlife reservoir host </a:t>
            </a:r>
            <a:r>
              <a:rPr lang="en-US" sz="3300" dirty="0">
                <a:latin typeface="+mn-lt"/>
              </a:rPr>
              <a:t>to a </a:t>
            </a:r>
            <a:r>
              <a:rPr lang="en-US" sz="3300" b="1" dirty="0">
                <a:solidFill>
                  <a:srgbClr val="C00000"/>
                </a:solidFill>
                <a:latin typeface="+mn-lt"/>
              </a:rPr>
              <a:t>human target host </a:t>
            </a:r>
            <a:r>
              <a:rPr lang="en-US" sz="3300" dirty="0">
                <a:latin typeface="+mn-lt"/>
              </a:rPr>
              <a:t>population.</a:t>
            </a:r>
          </a:p>
        </p:txBody>
      </p:sp>
      <p:sp>
        <p:nvSpPr>
          <p:cNvPr id="9" name="TextBox 8">
            <a:extLst>
              <a:ext uri="{FF2B5EF4-FFF2-40B4-BE49-F238E27FC236}">
                <a16:creationId xmlns:a16="http://schemas.microsoft.com/office/drawing/2014/main" id="{31DAFE1E-BAC3-9F12-365D-EAE149CC3430}"/>
              </a:ext>
            </a:extLst>
          </p:cNvPr>
          <p:cNvSpPr txBox="1"/>
          <p:nvPr/>
        </p:nvSpPr>
        <p:spPr>
          <a:xfrm>
            <a:off x="8819213" y="6585765"/>
            <a:ext cx="3372787" cy="276999"/>
          </a:xfrm>
          <a:prstGeom prst="rect">
            <a:avLst/>
          </a:prstGeom>
          <a:noFill/>
        </p:spPr>
        <p:txBody>
          <a:bodyPr wrap="square" rtlCol="0">
            <a:spAutoFit/>
          </a:bodyPr>
          <a:lstStyle/>
          <a:p>
            <a:pPr algn="ctr"/>
            <a:r>
              <a:rPr lang="en-US" sz="1200" dirty="0"/>
              <a:t>Haydon et al. 2002. </a:t>
            </a:r>
            <a:r>
              <a:rPr lang="en-US" sz="1200" i="1" dirty="0"/>
              <a:t>Emerging Infectious Diseases.</a:t>
            </a:r>
            <a:endParaRPr lang="en-US" sz="1200" dirty="0"/>
          </a:p>
        </p:txBody>
      </p:sp>
      <p:cxnSp>
        <p:nvCxnSpPr>
          <p:cNvPr id="7" name="Straight Arrow Connector 6">
            <a:extLst>
              <a:ext uri="{FF2B5EF4-FFF2-40B4-BE49-F238E27FC236}">
                <a16:creationId xmlns:a16="http://schemas.microsoft.com/office/drawing/2014/main" id="{B84DD656-3D45-A69C-F0B5-BFF5E189BD82}"/>
              </a:ext>
            </a:extLst>
          </p:cNvPr>
          <p:cNvCxnSpPr>
            <a:cxnSpLocks/>
          </p:cNvCxnSpPr>
          <p:nvPr/>
        </p:nvCxnSpPr>
        <p:spPr>
          <a:xfrm flipV="1">
            <a:off x="6382512" y="4480560"/>
            <a:ext cx="0" cy="11505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B7FE2DB-80F8-0140-3F30-76363B4DB40D}"/>
              </a:ext>
            </a:extLst>
          </p:cNvPr>
          <p:cNvSpPr txBox="1">
            <a:spLocks/>
          </p:cNvSpPr>
          <p:nvPr/>
        </p:nvSpPr>
        <p:spPr>
          <a:xfrm>
            <a:off x="6534288" y="4670858"/>
            <a:ext cx="5298045" cy="831425"/>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200" dirty="0">
                <a:latin typeface="+mn-lt"/>
              </a:rPr>
              <a:t>Can occur directly (e.g. SARS-CoV-2, rabies), or via vector (e.g. plague)</a:t>
            </a:r>
          </a:p>
        </p:txBody>
      </p:sp>
      <p:sp>
        <p:nvSpPr>
          <p:cNvPr id="15" name="Content Placeholder 2">
            <a:extLst>
              <a:ext uri="{FF2B5EF4-FFF2-40B4-BE49-F238E27FC236}">
                <a16:creationId xmlns:a16="http://schemas.microsoft.com/office/drawing/2014/main" id="{F4C42385-A627-BF48-AC37-E6F51BA01E85}"/>
              </a:ext>
            </a:extLst>
          </p:cNvPr>
          <p:cNvSpPr txBox="1">
            <a:spLocks/>
          </p:cNvSpPr>
          <p:nvPr/>
        </p:nvSpPr>
        <p:spPr>
          <a:xfrm>
            <a:off x="3918584" y="5482854"/>
            <a:ext cx="9573524" cy="17383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Animal hosts are not vectors!</a:t>
            </a:r>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p:txBody>
      </p:sp>
    </p:spTree>
    <p:extLst>
      <p:ext uri="{BB962C8B-B14F-4D97-AF65-F5344CB8AC3E}">
        <p14:creationId xmlns:p14="http://schemas.microsoft.com/office/powerpoint/2010/main" val="875880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7F291-5CCA-1439-3BE9-D19A4A0405F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1EDDF74-B0F9-2DA5-20C7-780C5294984F}"/>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DB3A28B-F433-66F6-3FC4-096DB23AC65E}"/>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38AC8CF3-036B-43F2-929D-A6F103F19A41}"/>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E5CF3A77-839F-892D-ABF5-B1846E0E3250}"/>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279BCFD-9F1C-66BD-0C89-8AB1F3D58AE7}"/>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AFA8E74B-917E-A3C1-1EBA-BD28EB5D434D}"/>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pic>
        <p:nvPicPr>
          <p:cNvPr id="16" name="Graphic 15" descr="Man with baby with solid fill">
            <a:extLst>
              <a:ext uri="{FF2B5EF4-FFF2-40B4-BE49-F238E27FC236}">
                <a16:creationId xmlns:a16="http://schemas.microsoft.com/office/drawing/2014/main" id="{6146F308-4817-F402-E452-7FE8576FDE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pic>
        <p:nvPicPr>
          <p:cNvPr id="18" name="Graphic 17" descr="Puppy 2 with solid fill">
            <a:extLst>
              <a:ext uri="{FF2B5EF4-FFF2-40B4-BE49-F238E27FC236}">
                <a16:creationId xmlns:a16="http://schemas.microsoft.com/office/drawing/2014/main" id="{A1927965-4561-CFE6-E1C9-76544D5C12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9145" y="2041875"/>
            <a:ext cx="914400" cy="914400"/>
          </a:xfrm>
          <a:prstGeom prst="rect">
            <a:avLst/>
          </a:prstGeom>
        </p:spPr>
      </p:pic>
      <p:sp>
        <p:nvSpPr>
          <p:cNvPr id="21" name="TextBox 20">
            <a:extLst>
              <a:ext uri="{FF2B5EF4-FFF2-40B4-BE49-F238E27FC236}">
                <a16:creationId xmlns:a16="http://schemas.microsoft.com/office/drawing/2014/main" id="{E4876A10-631F-3482-4DBD-EF166D04B088}"/>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cxnSp>
        <p:nvCxnSpPr>
          <p:cNvPr id="2" name="Straight Arrow Connector 1">
            <a:extLst>
              <a:ext uri="{FF2B5EF4-FFF2-40B4-BE49-F238E27FC236}">
                <a16:creationId xmlns:a16="http://schemas.microsoft.com/office/drawing/2014/main" id="{3EF01F98-5435-A689-A1A4-73FCFC1886A0}"/>
              </a:ext>
            </a:extLst>
          </p:cNvPr>
          <p:cNvCxnSpPr/>
          <p:nvPr/>
        </p:nvCxnSpPr>
        <p:spPr>
          <a:xfrm>
            <a:off x="5042115" y="3091696"/>
            <a:ext cx="0" cy="95093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91E884-EED7-38CB-070C-F9A6BFFB477D}"/>
              </a:ext>
            </a:extLst>
          </p:cNvPr>
          <p:cNvSpPr txBox="1"/>
          <p:nvPr/>
        </p:nvSpPr>
        <p:spPr>
          <a:xfrm>
            <a:off x="1524000" y="2436679"/>
            <a:ext cx="2708566" cy="923330"/>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CCS)</a:t>
            </a:r>
          </a:p>
        </p:txBody>
      </p:sp>
      <p:sp>
        <p:nvSpPr>
          <p:cNvPr id="10" name="TextBox 9">
            <a:extLst>
              <a:ext uri="{FF2B5EF4-FFF2-40B4-BE49-F238E27FC236}">
                <a16:creationId xmlns:a16="http://schemas.microsoft.com/office/drawing/2014/main" id="{EA1DF699-3222-616D-C2A3-6B49905344EC}"/>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pic>
        <p:nvPicPr>
          <p:cNvPr id="9" name="Graphic 8" descr="Lion with solid fill">
            <a:extLst>
              <a:ext uri="{FF2B5EF4-FFF2-40B4-BE49-F238E27FC236}">
                <a16:creationId xmlns:a16="http://schemas.microsoft.com/office/drawing/2014/main" id="{050A5088-9B2F-E78C-94BE-D4FB96FF97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8833" y="4175764"/>
            <a:ext cx="914400" cy="914400"/>
          </a:xfrm>
          <a:prstGeom prst="rect">
            <a:avLst/>
          </a:prstGeom>
        </p:spPr>
      </p:pic>
      <p:sp>
        <p:nvSpPr>
          <p:cNvPr id="19" name="TextBox 18">
            <a:extLst>
              <a:ext uri="{FF2B5EF4-FFF2-40B4-BE49-F238E27FC236}">
                <a16:creationId xmlns:a16="http://schemas.microsoft.com/office/drawing/2014/main" id="{2E3BECBC-D20B-7AC9-4623-68607A73CD01}"/>
              </a:ext>
            </a:extLst>
          </p:cNvPr>
          <p:cNvSpPr txBox="1"/>
          <p:nvPr/>
        </p:nvSpPr>
        <p:spPr>
          <a:xfrm>
            <a:off x="8724899" y="6382456"/>
            <a:ext cx="3372787" cy="461665"/>
          </a:xfrm>
          <a:prstGeom prst="rect">
            <a:avLst/>
          </a:prstGeom>
          <a:noFill/>
        </p:spPr>
        <p:txBody>
          <a:bodyPr wrap="square" rtlCol="0">
            <a:spAutoFit/>
          </a:bodyPr>
          <a:lstStyle/>
          <a:p>
            <a:pPr algn="r"/>
            <a:r>
              <a:rPr lang="en-US" sz="1200" dirty="0" err="1"/>
              <a:t>Lembo</a:t>
            </a:r>
            <a:r>
              <a:rPr lang="en-US" sz="1200" dirty="0"/>
              <a:t> et al. 2008. </a:t>
            </a:r>
            <a:r>
              <a:rPr lang="en-US" sz="1200" i="1" dirty="0"/>
              <a:t>Journal of Animal Ecology</a:t>
            </a:r>
            <a:endParaRPr lang="en-US" sz="1200" dirty="0"/>
          </a:p>
          <a:p>
            <a:pPr algn="r"/>
            <a:r>
              <a:rPr lang="en-US" sz="1200" dirty="0"/>
              <a:t>Haydon et al. 2002. </a:t>
            </a:r>
            <a:r>
              <a:rPr lang="en-US" sz="1200" i="1" dirty="0"/>
              <a:t>Emerging Infectious Diseases.</a:t>
            </a:r>
            <a:endParaRPr lang="en-US" sz="1200" dirty="0"/>
          </a:p>
        </p:txBody>
      </p:sp>
      <p:sp>
        <p:nvSpPr>
          <p:cNvPr id="20" name="TextBox 19">
            <a:extLst>
              <a:ext uri="{FF2B5EF4-FFF2-40B4-BE49-F238E27FC236}">
                <a16:creationId xmlns:a16="http://schemas.microsoft.com/office/drawing/2014/main" id="{E2AA9483-4F8E-2751-8EF2-C7E2AEEB784B}"/>
              </a:ext>
            </a:extLst>
          </p:cNvPr>
          <p:cNvSpPr txBox="1"/>
          <p:nvPr/>
        </p:nvSpPr>
        <p:spPr>
          <a:xfrm>
            <a:off x="7863839" y="3275463"/>
            <a:ext cx="1722120" cy="646331"/>
          </a:xfrm>
          <a:prstGeom prst="rect">
            <a:avLst/>
          </a:prstGeom>
          <a:noFill/>
        </p:spPr>
        <p:txBody>
          <a:bodyPr wrap="square" rtlCol="0">
            <a:spAutoFit/>
          </a:bodyPr>
          <a:lstStyle/>
          <a:p>
            <a:pPr algn="ctr"/>
            <a:r>
              <a:rPr lang="en-US" dirty="0"/>
              <a:t>human population</a:t>
            </a:r>
          </a:p>
        </p:txBody>
      </p:sp>
      <p:sp>
        <p:nvSpPr>
          <p:cNvPr id="11" name="Title 1">
            <a:extLst>
              <a:ext uri="{FF2B5EF4-FFF2-40B4-BE49-F238E27FC236}">
                <a16:creationId xmlns:a16="http://schemas.microsoft.com/office/drawing/2014/main" id="{337358F7-FE52-338E-51F2-9302F92E29F5}"/>
              </a:ext>
            </a:extLst>
          </p:cNvPr>
          <p:cNvSpPr txBox="1">
            <a:spLocks/>
          </p:cNvSpPr>
          <p:nvPr/>
        </p:nvSpPr>
        <p:spPr>
          <a:xfrm>
            <a:off x="646939" y="244711"/>
            <a:ext cx="1041806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b="1" dirty="0">
                <a:solidFill>
                  <a:srgbClr val="C00000"/>
                </a:solidFill>
                <a:latin typeface="+mn-lt"/>
              </a:rPr>
              <a:t>Zoonosis</a:t>
            </a:r>
            <a:r>
              <a:rPr lang="en-US" sz="3300" dirty="0">
                <a:latin typeface="+mn-lt"/>
              </a:rPr>
              <a:t> is the transmission of a pathogen from a </a:t>
            </a:r>
            <a:r>
              <a:rPr lang="en-US" sz="3300" b="1" dirty="0">
                <a:solidFill>
                  <a:srgbClr val="C00000"/>
                </a:solidFill>
                <a:latin typeface="+mn-lt"/>
              </a:rPr>
              <a:t>wildlife reservoir host </a:t>
            </a:r>
            <a:r>
              <a:rPr lang="en-US" sz="3300" dirty="0">
                <a:latin typeface="+mn-lt"/>
              </a:rPr>
              <a:t>to a </a:t>
            </a:r>
            <a:r>
              <a:rPr lang="en-US" sz="3300" b="1" dirty="0">
                <a:solidFill>
                  <a:srgbClr val="C00000"/>
                </a:solidFill>
                <a:latin typeface="+mn-lt"/>
              </a:rPr>
              <a:t>human target host </a:t>
            </a:r>
            <a:r>
              <a:rPr lang="en-US" sz="3300" dirty="0">
                <a:latin typeface="+mn-lt"/>
              </a:rPr>
              <a:t>population.</a:t>
            </a:r>
          </a:p>
        </p:txBody>
      </p:sp>
      <p:sp>
        <p:nvSpPr>
          <p:cNvPr id="15" name="Title 1">
            <a:extLst>
              <a:ext uri="{FF2B5EF4-FFF2-40B4-BE49-F238E27FC236}">
                <a16:creationId xmlns:a16="http://schemas.microsoft.com/office/drawing/2014/main" id="{B36C0DB8-AFD7-29C0-1D86-F685B33C6BAB}"/>
              </a:ext>
            </a:extLst>
          </p:cNvPr>
          <p:cNvSpPr txBox="1">
            <a:spLocks/>
          </p:cNvSpPr>
          <p:nvPr/>
        </p:nvSpPr>
        <p:spPr>
          <a:xfrm>
            <a:off x="6096000" y="4645250"/>
            <a:ext cx="2426684" cy="831425"/>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latin typeface="+mn-lt"/>
              </a:rPr>
              <a:t>example: rabies</a:t>
            </a:r>
          </a:p>
        </p:txBody>
      </p:sp>
    </p:spTree>
    <p:extLst>
      <p:ext uri="{BB962C8B-B14F-4D97-AF65-F5344CB8AC3E}">
        <p14:creationId xmlns:p14="http://schemas.microsoft.com/office/powerpoint/2010/main" val="22316849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AA12BD8-7E62-89AD-28D0-064A1913CCB4}"/>
              </a:ext>
            </a:extLst>
          </p:cNvPr>
          <p:cNvPicPr>
            <a:picLocks noChangeAspect="1"/>
          </p:cNvPicPr>
          <p:nvPr/>
        </p:nvPicPr>
        <p:blipFill>
          <a:blip r:embed="rId3"/>
          <a:stretch>
            <a:fillRect/>
          </a:stretch>
        </p:blipFill>
        <p:spPr>
          <a:xfrm>
            <a:off x="3627450" y="1755503"/>
            <a:ext cx="4937100" cy="5102497"/>
          </a:xfrm>
          <a:prstGeom prst="rect">
            <a:avLst/>
          </a:prstGeom>
        </p:spPr>
      </p:pic>
      <p:sp>
        <p:nvSpPr>
          <p:cNvPr id="8" name="Rectangle 7">
            <a:extLst>
              <a:ext uri="{FF2B5EF4-FFF2-40B4-BE49-F238E27FC236}">
                <a16:creationId xmlns:a16="http://schemas.microsoft.com/office/drawing/2014/main" id="{524D483D-4987-F25A-585C-E5C122A18B9A}"/>
              </a:ext>
            </a:extLst>
          </p:cNvPr>
          <p:cNvSpPr/>
          <p:nvPr/>
        </p:nvSpPr>
        <p:spPr>
          <a:xfrm>
            <a:off x="3627450" y="1755503"/>
            <a:ext cx="552450" cy="51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FE8695-D2CE-74FF-0D86-125C2C733217}"/>
              </a:ext>
            </a:extLst>
          </p:cNvPr>
          <p:cNvSpPr/>
          <p:nvPr/>
        </p:nvSpPr>
        <p:spPr>
          <a:xfrm>
            <a:off x="3511575" y="4049576"/>
            <a:ext cx="552450" cy="51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8712AAF-F5E6-76A3-C0C7-F4AA74F59845}"/>
              </a:ext>
            </a:extLst>
          </p:cNvPr>
          <p:cNvSpPr txBox="1"/>
          <p:nvPr/>
        </p:nvSpPr>
        <p:spPr>
          <a:xfrm>
            <a:off x="6420663" y="2269853"/>
            <a:ext cx="1904187" cy="646331"/>
          </a:xfrm>
          <a:prstGeom prst="rect">
            <a:avLst/>
          </a:prstGeom>
          <a:solidFill>
            <a:schemeClr val="bg1"/>
          </a:solidFill>
        </p:spPr>
        <p:txBody>
          <a:bodyPr wrap="square" rtlCol="0">
            <a:spAutoFit/>
          </a:bodyPr>
          <a:lstStyle/>
          <a:p>
            <a:r>
              <a:rPr lang="en-US" b="0" i="0" dirty="0">
                <a:solidFill>
                  <a:srgbClr val="000000"/>
                </a:solidFill>
                <a:effectLst/>
              </a:rPr>
              <a:t>Serengeti District, Tanzania</a:t>
            </a:r>
            <a:endParaRPr lang="en-US" i="1" dirty="0">
              <a:cs typeface="Franklin Gothic Medium"/>
            </a:endParaRPr>
          </a:p>
        </p:txBody>
      </p:sp>
      <p:sp>
        <p:nvSpPr>
          <p:cNvPr id="19" name="TextBox 18">
            <a:extLst>
              <a:ext uri="{FF2B5EF4-FFF2-40B4-BE49-F238E27FC236}">
                <a16:creationId xmlns:a16="http://schemas.microsoft.com/office/drawing/2014/main" id="{02F577A5-BDCD-4597-DA19-BBDAD4B82054}"/>
              </a:ext>
            </a:extLst>
          </p:cNvPr>
          <p:cNvSpPr txBox="1"/>
          <p:nvPr/>
        </p:nvSpPr>
        <p:spPr>
          <a:xfrm>
            <a:off x="6776238" y="4569294"/>
            <a:ext cx="2043912" cy="646331"/>
          </a:xfrm>
          <a:prstGeom prst="rect">
            <a:avLst/>
          </a:prstGeom>
          <a:solidFill>
            <a:schemeClr val="bg1"/>
          </a:solidFill>
        </p:spPr>
        <p:txBody>
          <a:bodyPr wrap="square" rtlCol="0">
            <a:spAutoFit/>
          </a:bodyPr>
          <a:lstStyle/>
          <a:p>
            <a:r>
              <a:rPr lang="en-US" b="0" i="0" dirty="0" err="1">
                <a:solidFill>
                  <a:srgbClr val="000000"/>
                </a:solidFill>
                <a:effectLst/>
              </a:rPr>
              <a:t>Ngorogoro</a:t>
            </a:r>
            <a:r>
              <a:rPr lang="en-US" b="0" i="0" dirty="0">
                <a:solidFill>
                  <a:srgbClr val="000000"/>
                </a:solidFill>
                <a:effectLst/>
              </a:rPr>
              <a:t> District, Tanzania</a:t>
            </a:r>
            <a:endParaRPr lang="en-US" i="1" dirty="0">
              <a:cs typeface="Franklin Gothic Medium"/>
            </a:endParaRPr>
          </a:p>
        </p:txBody>
      </p:sp>
      <p:sp>
        <p:nvSpPr>
          <p:cNvPr id="2" name="TextBox 1">
            <a:extLst>
              <a:ext uri="{FF2B5EF4-FFF2-40B4-BE49-F238E27FC236}">
                <a16:creationId xmlns:a16="http://schemas.microsoft.com/office/drawing/2014/main" id="{67124F05-24D5-3645-9FA7-506F620E4C60}"/>
              </a:ext>
            </a:extLst>
          </p:cNvPr>
          <p:cNvSpPr txBox="1"/>
          <p:nvPr/>
        </p:nvSpPr>
        <p:spPr>
          <a:xfrm rot="16200000">
            <a:off x="2997128" y="2601318"/>
            <a:ext cx="1764462" cy="369332"/>
          </a:xfrm>
          <a:prstGeom prst="rect">
            <a:avLst/>
          </a:prstGeom>
          <a:solidFill>
            <a:schemeClr val="bg1"/>
          </a:solidFill>
        </p:spPr>
        <p:txBody>
          <a:bodyPr wrap="square" rtlCol="0">
            <a:spAutoFit/>
          </a:bodyPr>
          <a:lstStyle/>
          <a:p>
            <a:r>
              <a:rPr lang="en-US" b="0" i="0" dirty="0">
                <a:solidFill>
                  <a:srgbClr val="000000"/>
                </a:solidFill>
                <a:effectLst/>
              </a:rPr>
              <a:t>Cases of Rabies</a:t>
            </a:r>
            <a:endParaRPr lang="en-US" i="1" dirty="0">
              <a:cs typeface="Franklin Gothic Medium"/>
            </a:endParaRPr>
          </a:p>
        </p:txBody>
      </p:sp>
      <p:sp>
        <p:nvSpPr>
          <p:cNvPr id="3" name="TextBox 2">
            <a:extLst>
              <a:ext uri="{FF2B5EF4-FFF2-40B4-BE49-F238E27FC236}">
                <a16:creationId xmlns:a16="http://schemas.microsoft.com/office/drawing/2014/main" id="{D363CCFD-4DDB-EBB7-E597-F507C25D6689}"/>
              </a:ext>
            </a:extLst>
          </p:cNvPr>
          <p:cNvSpPr txBox="1"/>
          <p:nvPr/>
        </p:nvSpPr>
        <p:spPr>
          <a:xfrm rot="16200000">
            <a:off x="2990790" y="4672031"/>
            <a:ext cx="1764462" cy="369332"/>
          </a:xfrm>
          <a:prstGeom prst="rect">
            <a:avLst/>
          </a:prstGeom>
          <a:solidFill>
            <a:schemeClr val="bg1"/>
          </a:solidFill>
        </p:spPr>
        <p:txBody>
          <a:bodyPr wrap="square" rtlCol="0">
            <a:spAutoFit/>
          </a:bodyPr>
          <a:lstStyle/>
          <a:p>
            <a:r>
              <a:rPr lang="en-US" b="0" i="0" dirty="0">
                <a:solidFill>
                  <a:srgbClr val="000000"/>
                </a:solidFill>
                <a:effectLst/>
              </a:rPr>
              <a:t>Cases of Rabies</a:t>
            </a:r>
            <a:endParaRPr lang="en-US" i="1" dirty="0">
              <a:cs typeface="Franklin Gothic Medium"/>
            </a:endParaRPr>
          </a:p>
        </p:txBody>
      </p:sp>
      <p:sp>
        <p:nvSpPr>
          <p:cNvPr id="9" name="Title 1">
            <a:extLst>
              <a:ext uri="{FF2B5EF4-FFF2-40B4-BE49-F238E27FC236}">
                <a16:creationId xmlns:a16="http://schemas.microsoft.com/office/drawing/2014/main" id="{8408873D-E17A-10E1-ED8D-5A790BBAB785}"/>
              </a:ext>
            </a:extLst>
          </p:cNvPr>
          <p:cNvSpPr txBox="1">
            <a:spLocks/>
          </p:cNvSpPr>
          <p:nvPr/>
        </p:nvSpPr>
        <p:spPr>
          <a:xfrm>
            <a:off x="646939" y="244711"/>
            <a:ext cx="1041806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Rabies in the Serengeti is </a:t>
            </a:r>
            <a:r>
              <a:rPr lang="en-US" sz="3300" b="1" dirty="0">
                <a:solidFill>
                  <a:srgbClr val="C00000"/>
                </a:solidFill>
                <a:latin typeface="+mn-lt"/>
              </a:rPr>
              <a:t>maintained in domestic dogs </a:t>
            </a:r>
            <a:r>
              <a:rPr lang="en-US" sz="3300" dirty="0">
                <a:latin typeface="+mn-lt"/>
              </a:rPr>
              <a:t>but can spillover to wild African carnivores.</a:t>
            </a:r>
          </a:p>
        </p:txBody>
      </p:sp>
      <p:sp>
        <p:nvSpPr>
          <p:cNvPr id="10" name="TextBox 9">
            <a:extLst>
              <a:ext uri="{FF2B5EF4-FFF2-40B4-BE49-F238E27FC236}">
                <a16:creationId xmlns:a16="http://schemas.microsoft.com/office/drawing/2014/main" id="{22FDFA3B-0C17-E77D-6237-09516B5C603C}"/>
              </a:ext>
            </a:extLst>
          </p:cNvPr>
          <p:cNvSpPr txBox="1"/>
          <p:nvPr/>
        </p:nvSpPr>
        <p:spPr>
          <a:xfrm>
            <a:off x="8819213" y="6581001"/>
            <a:ext cx="3372787" cy="276999"/>
          </a:xfrm>
          <a:prstGeom prst="rect">
            <a:avLst/>
          </a:prstGeom>
          <a:noFill/>
        </p:spPr>
        <p:txBody>
          <a:bodyPr wrap="square" rtlCol="0">
            <a:spAutoFit/>
          </a:bodyPr>
          <a:lstStyle/>
          <a:p>
            <a:pPr algn="r"/>
            <a:r>
              <a:rPr lang="en-US" sz="1200" dirty="0" err="1"/>
              <a:t>Lembo</a:t>
            </a:r>
            <a:r>
              <a:rPr lang="en-US" sz="1200" dirty="0"/>
              <a:t> et al. 2008. </a:t>
            </a:r>
            <a:r>
              <a:rPr lang="en-US" sz="1200" i="1" dirty="0"/>
              <a:t>Journal of Animal Ecology</a:t>
            </a:r>
            <a:endParaRPr lang="en-US" sz="1200" dirty="0"/>
          </a:p>
        </p:txBody>
      </p:sp>
    </p:spTree>
    <p:extLst>
      <p:ext uri="{BB962C8B-B14F-4D97-AF65-F5344CB8AC3E}">
        <p14:creationId xmlns:p14="http://schemas.microsoft.com/office/powerpoint/2010/main" val="2586643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5170B-2EE7-D273-5B6D-F081B0431B16}"/>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4B659490-60C7-5E0B-8E68-EC389983418E}"/>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p:sp>
            <p:nvSpPr>
              <p:cNvPr id="22" name="Rectangle 21">
                <a:extLst>
                  <a:ext uri="{FF2B5EF4-FFF2-40B4-BE49-F238E27FC236}">
                    <a16:creationId xmlns:a16="http://schemas.microsoft.com/office/drawing/2014/main" id="{4B659490-60C7-5E0B-8E68-EC389983418E}"/>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C2F49708-64BE-C738-873D-16DDD3E7CB2F}"/>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pic>
        <p:nvPicPr>
          <p:cNvPr id="44" name="Picture 43">
            <a:extLst>
              <a:ext uri="{FF2B5EF4-FFF2-40B4-BE49-F238E27FC236}">
                <a16:creationId xmlns:a16="http://schemas.microsoft.com/office/drawing/2014/main" id="{DAECA820-6536-B121-0D48-E350ADF1A5A6}"/>
              </a:ext>
            </a:extLst>
          </p:cNvPr>
          <p:cNvPicPr>
            <a:picLocks noChangeAspect="1"/>
          </p:cNvPicPr>
          <p:nvPr/>
        </p:nvPicPr>
        <p:blipFill>
          <a:blip r:embed="rId4"/>
          <a:stretch>
            <a:fillRect/>
          </a:stretch>
        </p:blipFill>
        <p:spPr>
          <a:xfrm>
            <a:off x="6132053" y="1457941"/>
            <a:ext cx="5397501" cy="4318000"/>
          </a:xfrm>
          <a:prstGeom prst="rect">
            <a:avLst/>
          </a:prstGeom>
        </p:spPr>
      </p:pic>
      <p:pic>
        <p:nvPicPr>
          <p:cNvPr id="45" name="Picture 44">
            <a:extLst>
              <a:ext uri="{FF2B5EF4-FFF2-40B4-BE49-F238E27FC236}">
                <a16:creationId xmlns:a16="http://schemas.microsoft.com/office/drawing/2014/main" id="{8A5B54EA-FEB8-E27B-88BF-B2C4080B9C29}"/>
              </a:ext>
            </a:extLst>
          </p:cNvPr>
          <p:cNvPicPr>
            <a:picLocks noChangeAspect="1"/>
          </p:cNvPicPr>
          <p:nvPr/>
        </p:nvPicPr>
        <p:blipFill>
          <a:blip r:embed="rId5"/>
          <a:stretch>
            <a:fillRect/>
          </a:stretch>
        </p:blipFill>
        <p:spPr>
          <a:xfrm>
            <a:off x="619682" y="1457941"/>
            <a:ext cx="5397500" cy="4318000"/>
          </a:xfrm>
          <a:prstGeom prst="rect">
            <a:avLst/>
          </a:prstGeom>
        </p:spPr>
      </p:pic>
      <p:sp>
        <p:nvSpPr>
          <p:cNvPr id="46" name="TextBox 45">
            <a:extLst>
              <a:ext uri="{FF2B5EF4-FFF2-40B4-BE49-F238E27FC236}">
                <a16:creationId xmlns:a16="http://schemas.microsoft.com/office/drawing/2014/main" id="{DD1B04D6-ED4C-7811-DDA7-73AD5732FDB1}"/>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7</a:t>
            </a:r>
            <a:endParaRPr lang="en-US" sz="2500" baseline="-25000" dirty="0"/>
          </a:p>
        </p:txBody>
      </p:sp>
    </p:spTree>
    <p:extLst>
      <p:ext uri="{BB962C8B-B14F-4D97-AF65-F5344CB8AC3E}">
        <p14:creationId xmlns:p14="http://schemas.microsoft.com/office/powerpoint/2010/main" val="21941281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5BE0F-0FDB-E75B-F060-3E380EF232F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F655C15-00DA-7D4F-C183-DD6B39FCE656}"/>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0819E68-A357-2EBB-41AB-45501A461369}"/>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DC4D33FA-3866-87C8-1441-0710E07390A8}"/>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B5090DB6-F749-A2B0-127F-789FAC46B5DB}"/>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EBD5DD4-2500-387B-A5CB-564261AB967E}"/>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5A04DEEC-A7D0-5CC7-1D26-BD5F9AF85F82}"/>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pic>
        <p:nvPicPr>
          <p:cNvPr id="16" name="Graphic 15" descr="Man with baby with solid fill">
            <a:extLst>
              <a:ext uri="{FF2B5EF4-FFF2-40B4-BE49-F238E27FC236}">
                <a16:creationId xmlns:a16="http://schemas.microsoft.com/office/drawing/2014/main" id="{F44C8491-5FCF-1FCC-26AF-A7E087AD2B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pic>
        <p:nvPicPr>
          <p:cNvPr id="18" name="Graphic 17" descr="Puppy 2 with solid fill">
            <a:extLst>
              <a:ext uri="{FF2B5EF4-FFF2-40B4-BE49-F238E27FC236}">
                <a16:creationId xmlns:a16="http://schemas.microsoft.com/office/drawing/2014/main" id="{DEEDCA59-26DF-4936-1B6C-CF27C076BF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9145" y="2041875"/>
            <a:ext cx="914400" cy="914400"/>
          </a:xfrm>
          <a:prstGeom prst="rect">
            <a:avLst/>
          </a:prstGeom>
        </p:spPr>
      </p:pic>
      <p:sp>
        <p:nvSpPr>
          <p:cNvPr id="21" name="TextBox 20">
            <a:extLst>
              <a:ext uri="{FF2B5EF4-FFF2-40B4-BE49-F238E27FC236}">
                <a16:creationId xmlns:a16="http://schemas.microsoft.com/office/drawing/2014/main" id="{680E98E1-87CF-6C0B-344E-38BE0506AB49}"/>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cxnSp>
        <p:nvCxnSpPr>
          <p:cNvPr id="2" name="Straight Arrow Connector 1">
            <a:extLst>
              <a:ext uri="{FF2B5EF4-FFF2-40B4-BE49-F238E27FC236}">
                <a16:creationId xmlns:a16="http://schemas.microsoft.com/office/drawing/2014/main" id="{157DB838-A56E-A109-B8C5-D5CB1B4A75F1}"/>
              </a:ext>
            </a:extLst>
          </p:cNvPr>
          <p:cNvCxnSpPr/>
          <p:nvPr/>
        </p:nvCxnSpPr>
        <p:spPr>
          <a:xfrm>
            <a:off x="5042115" y="3091696"/>
            <a:ext cx="0" cy="95093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Graphic 9" descr="Lion with solid fill">
            <a:extLst>
              <a:ext uri="{FF2B5EF4-FFF2-40B4-BE49-F238E27FC236}">
                <a16:creationId xmlns:a16="http://schemas.microsoft.com/office/drawing/2014/main" id="{B97A7B58-1146-4B3B-E07F-3FFB9F7388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8833" y="4175764"/>
            <a:ext cx="914400" cy="914400"/>
          </a:xfrm>
          <a:prstGeom prst="rect">
            <a:avLst/>
          </a:prstGeom>
        </p:spPr>
      </p:pic>
      <p:sp>
        <p:nvSpPr>
          <p:cNvPr id="13" name="TextBox 12">
            <a:extLst>
              <a:ext uri="{FF2B5EF4-FFF2-40B4-BE49-F238E27FC236}">
                <a16:creationId xmlns:a16="http://schemas.microsoft.com/office/drawing/2014/main" id="{B49BC746-4A0C-E25F-DE3C-A410126FED51}"/>
              </a:ext>
            </a:extLst>
          </p:cNvPr>
          <p:cNvSpPr txBox="1"/>
          <p:nvPr/>
        </p:nvSpPr>
        <p:spPr>
          <a:xfrm>
            <a:off x="8724899" y="6396335"/>
            <a:ext cx="3372787" cy="461665"/>
          </a:xfrm>
          <a:prstGeom prst="rect">
            <a:avLst/>
          </a:prstGeom>
          <a:noFill/>
        </p:spPr>
        <p:txBody>
          <a:bodyPr wrap="square" rtlCol="0">
            <a:spAutoFit/>
          </a:bodyPr>
          <a:lstStyle/>
          <a:p>
            <a:pPr algn="r"/>
            <a:r>
              <a:rPr lang="en-US" sz="1200" dirty="0" err="1"/>
              <a:t>Lembo</a:t>
            </a:r>
            <a:r>
              <a:rPr lang="en-US" sz="1200" dirty="0"/>
              <a:t> et al. 2008. </a:t>
            </a:r>
            <a:r>
              <a:rPr lang="en-US" sz="1200" i="1" dirty="0"/>
              <a:t>Journal of Animal Ecology</a:t>
            </a:r>
            <a:endParaRPr lang="en-US" sz="1200" dirty="0"/>
          </a:p>
          <a:p>
            <a:pPr algn="r"/>
            <a:r>
              <a:rPr lang="en-US" sz="1200" dirty="0"/>
              <a:t>Haydon et al. 2002. </a:t>
            </a:r>
            <a:r>
              <a:rPr lang="en-US" sz="1200" i="1" dirty="0"/>
              <a:t>Emerging Infectious Diseases.</a:t>
            </a:r>
            <a:endParaRPr lang="en-US" sz="1200" dirty="0"/>
          </a:p>
        </p:txBody>
      </p:sp>
      <p:sp>
        <p:nvSpPr>
          <p:cNvPr id="3" name="TextBox 2">
            <a:extLst>
              <a:ext uri="{FF2B5EF4-FFF2-40B4-BE49-F238E27FC236}">
                <a16:creationId xmlns:a16="http://schemas.microsoft.com/office/drawing/2014/main" id="{6034C753-0D2F-2D0A-CB4E-719D0FB5DAAF}"/>
              </a:ext>
            </a:extLst>
          </p:cNvPr>
          <p:cNvSpPr txBox="1"/>
          <p:nvPr/>
        </p:nvSpPr>
        <p:spPr>
          <a:xfrm>
            <a:off x="1524000" y="2436679"/>
            <a:ext cx="2708566" cy="923330"/>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CCS)</a:t>
            </a:r>
          </a:p>
        </p:txBody>
      </p:sp>
      <p:sp>
        <p:nvSpPr>
          <p:cNvPr id="15" name="TextBox 14">
            <a:extLst>
              <a:ext uri="{FF2B5EF4-FFF2-40B4-BE49-F238E27FC236}">
                <a16:creationId xmlns:a16="http://schemas.microsoft.com/office/drawing/2014/main" id="{4E9634DF-3DFF-85EB-19EE-44D7C6D8E0F6}"/>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sp>
        <p:nvSpPr>
          <p:cNvPr id="17" name="Title 1">
            <a:extLst>
              <a:ext uri="{FF2B5EF4-FFF2-40B4-BE49-F238E27FC236}">
                <a16:creationId xmlns:a16="http://schemas.microsoft.com/office/drawing/2014/main" id="{F0664C97-CFF5-B88F-6BC5-EFBE2ECEB57F}"/>
              </a:ext>
            </a:extLst>
          </p:cNvPr>
          <p:cNvSpPr txBox="1">
            <a:spLocks/>
          </p:cNvSpPr>
          <p:nvPr/>
        </p:nvSpPr>
        <p:spPr>
          <a:xfrm>
            <a:off x="481584" y="174263"/>
            <a:ext cx="11228832" cy="135913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dirty="0">
                <a:latin typeface="+mn-lt"/>
              </a:rPr>
              <a:t>Understanding processes which </a:t>
            </a:r>
            <a:r>
              <a:rPr lang="en-US" b="1" dirty="0">
                <a:solidFill>
                  <a:srgbClr val="C00000"/>
                </a:solidFill>
                <a:latin typeface="+mn-lt"/>
              </a:rPr>
              <a:t>maintain zoonoses in reservoirs can guide interventions</a:t>
            </a:r>
            <a:r>
              <a:rPr lang="en-US" dirty="0">
                <a:solidFill>
                  <a:srgbClr val="C00000"/>
                </a:solidFill>
                <a:latin typeface="+mn-lt"/>
              </a:rPr>
              <a:t> </a:t>
            </a:r>
            <a:r>
              <a:rPr lang="en-US" dirty="0">
                <a:latin typeface="+mn-lt"/>
              </a:rPr>
              <a:t>to reduce spillover to humans.</a:t>
            </a:r>
          </a:p>
        </p:txBody>
      </p:sp>
      <p:sp>
        <p:nvSpPr>
          <p:cNvPr id="7" name="TextBox 6">
            <a:extLst>
              <a:ext uri="{FF2B5EF4-FFF2-40B4-BE49-F238E27FC236}">
                <a16:creationId xmlns:a16="http://schemas.microsoft.com/office/drawing/2014/main" id="{3704E8C3-0E48-7C34-C13E-77C4B8A2226B}"/>
              </a:ext>
            </a:extLst>
          </p:cNvPr>
          <p:cNvSpPr txBox="1"/>
          <p:nvPr/>
        </p:nvSpPr>
        <p:spPr>
          <a:xfrm>
            <a:off x="7863839" y="3275463"/>
            <a:ext cx="1722120" cy="646331"/>
          </a:xfrm>
          <a:prstGeom prst="rect">
            <a:avLst/>
          </a:prstGeom>
          <a:noFill/>
        </p:spPr>
        <p:txBody>
          <a:bodyPr wrap="square" rtlCol="0">
            <a:spAutoFit/>
          </a:bodyPr>
          <a:lstStyle/>
          <a:p>
            <a:pPr algn="ctr"/>
            <a:r>
              <a:rPr lang="en-US" dirty="0"/>
              <a:t>human population</a:t>
            </a:r>
          </a:p>
        </p:txBody>
      </p:sp>
    </p:spTree>
    <p:extLst>
      <p:ext uri="{BB962C8B-B14F-4D97-AF65-F5344CB8AC3E}">
        <p14:creationId xmlns:p14="http://schemas.microsoft.com/office/powerpoint/2010/main" val="28530736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5BE0F-0FDB-E75B-F060-3E380EF232F6}"/>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F655C15-00DA-7D4F-C183-DD6B39FCE656}"/>
              </a:ext>
            </a:extLst>
          </p:cNvPr>
          <p:cNvSpPr/>
          <p:nvPr/>
        </p:nvSpPr>
        <p:spPr>
          <a:xfrm>
            <a:off x="4202431" y="1652486"/>
            <a:ext cx="1653540" cy="3978591"/>
          </a:xfrm>
          <a:prstGeom prst="rect">
            <a:avLst/>
          </a:prstGeom>
          <a:solidFill>
            <a:srgbClr val="FFFF00">
              <a:alpha val="5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0819E68-A357-2EBB-41AB-45501A461369}"/>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DC4D33FA-3866-87C8-1441-0710E07390A8}"/>
              </a:ext>
            </a:extLst>
          </p:cNvPr>
          <p:cNvSpPr/>
          <p:nvPr/>
        </p:nvSpPr>
        <p:spPr>
          <a:xfrm>
            <a:off x="4564381" y="2083160"/>
            <a:ext cx="929640" cy="89916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B5090DB6-F749-A2B0-127F-789FAC46B5DB}"/>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EBD5DD4-2500-387B-A5CB-564261AB967E}"/>
              </a:ext>
            </a:extLst>
          </p:cNvPr>
          <p:cNvCxnSpPr>
            <a:cxnSpLocks/>
          </p:cNvCxnSpPr>
          <p:nvPr/>
        </p:nvCxnSpPr>
        <p:spPr>
          <a:xfrm>
            <a:off x="5513071" y="2580512"/>
            <a:ext cx="1203960" cy="496147"/>
          </a:xfrm>
          <a:prstGeom prst="straightConnector1">
            <a:avLst/>
          </a:prstGeom>
          <a:ln w="38100">
            <a:solidFill>
              <a:srgbClr val="C00000"/>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5A04DEEC-A7D0-5CC7-1D26-BD5F9AF85F82}"/>
              </a:ext>
            </a:extLst>
          </p:cNvPr>
          <p:cNvCxnSpPr>
            <a:cxnSpLocks/>
            <a:stCxn id="8" idx="6"/>
          </p:cNvCxnSpPr>
          <p:nvPr/>
        </p:nvCxnSpPr>
        <p:spPr>
          <a:xfrm flipV="1">
            <a:off x="5572124" y="4042632"/>
            <a:ext cx="1123950" cy="622470"/>
          </a:xfrm>
          <a:prstGeom prst="straightConnector1">
            <a:avLst/>
          </a:prstGeom>
          <a:ln w="38100">
            <a:solidFill>
              <a:srgbClr val="C00000"/>
            </a:solidFill>
            <a:tailEnd type="triangle" w="lg" len="med"/>
          </a:ln>
        </p:spPr>
        <p:style>
          <a:lnRef idx="3">
            <a:schemeClr val="dk1"/>
          </a:lnRef>
          <a:fillRef idx="0">
            <a:schemeClr val="dk1"/>
          </a:fillRef>
          <a:effectRef idx="2">
            <a:schemeClr val="dk1"/>
          </a:effectRef>
          <a:fontRef idx="minor">
            <a:schemeClr val="tx1"/>
          </a:fontRef>
        </p:style>
      </p:cxnSp>
      <p:pic>
        <p:nvPicPr>
          <p:cNvPr id="16" name="Graphic 15" descr="Man with baby with solid fill">
            <a:extLst>
              <a:ext uri="{FF2B5EF4-FFF2-40B4-BE49-F238E27FC236}">
                <a16:creationId xmlns:a16="http://schemas.microsoft.com/office/drawing/2014/main" id="{F44C8491-5FCF-1FCC-26AF-A7E087AD2B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pic>
        <p:nvPicPr>
          <p:cNvPr id="18" name="Graphic 17" descr="Puppy 2 with solid fill">
            <a:extLst>
              <a:ext uri="{FF2B5EF4-FFF2-40B4-BE49-F238E27FC236}">
                <a16:creationId xmlns:a16="http://schemas.microsoft.com/office/drawing/2014/main" id="{DEEDCA59-26DF-4936-1B6C-CF27C076BF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9145" y="2041875"/>
            <a:ext cx="914400" cy="914400"/>
          </a:xfrm>
          <a:prstGeom prst="rect">
            <a:avLst/>
          </a:prstGeom>
        </p:spPr>
      </p:pic>
      <p:sp>
        <p:nvSpPr>
          <p:cNvPr id="21" name="TextBox 20">
            <a:extLst>
              <a:ext uri="{FF2B5EF4-FFF2-40B4-BE49-F238E27FC236}">
                <a16:creationId xmlns:a16="http://schemas.microsoft.com/office/drawing/2014/main" id="{680E98E1-87CF-6C0B-344E-38BE0506AB49}"/>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cxnSp>
        <p:nvCxnSpPr>
          <p:cNvPr id="2" name="Straight Arrow Connector 1">
            <a:extLst>
              <a:ext uri="{FF2B5EF4-FFF2-40B4-BE49-F238E27FC236}">
                <a16:creationId xmlns:a16="http://schemas.microsoft.com/office/drawing/2014/main" id="{157DB838-A56E-A109-B8C5-D5CB1B4A75F1}"/>
              </a:ext>
            </a:extLst>
          </p:cNvPr>
          <p:cNvCxnSpPr/>
          <p:nvPr/>
        </p:nvCxnSpPr>
        <p:spPr>
          <a:xfrm>
            <a:off x="5042115" y="3091696"/>
            <a:ext cx="0" cy="95093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Graphic 9" descr="Lion with solid fill">
            <a:extLst>
              <a:ext uri="{FF2B5EF4-FFF2-40B4-BE49-F238E27FC236}">
                <a16:creationId xmlns:a16="http://schemas.microsoft.com/office/drawing/2014/main" id="{B97A7B58-1146-4B3B-E07F-3FFB9F7388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8833" y="4175764"/>
            <a:ext cx="914400" cy="914400"/>
          </a:xfrm>
          <a:prstGeom prst="rect">
            <a:avLst/>
          </a:prstGeom>
        </p:spPr>
      </p:pic>
      <p:sp>
        <p:nvSpPr>
          <p:cNvPr id="13" name="TextBox 12">
            <a:extLst>
              <a:ext uri="{FF2B5EF4-FFF2-40B4-BE49-F238E27FC236}">
                <a16:creationId xmlns:a16="http://schemas.microsoft.com/office/drawing/2014/main" id="{B49BC746-4A0C-E25F-DE3C-A410126FED51}"/>
              </a:ext>
            </a:extLst>
          </p:cNvPr>
          <p:cNvSpPr txBox="1"/>
          <p:nvPr/>
        </p:nvSpPr>
        <p:spPr>
          <a:xfrm>
            <a:off x="8724899" y="6396335"/>
            <a:ext cx="3372787" cy="461665"/>
          </a:xfrm>
          <a:prstGeom prst="rect">
            <a:avLst/>
          </a:prstGeom>
          <a:noFill/>
        </p:spPr>
        <p:txBody>
          <a:bodyPr wrap="square" rtlCol="0">
            <a:spAutoFit/>
          </a:bodyPr>
          <a:lstStyle/>
          <a:p>
            <a:pPr algn="r"/>
            <a:r>
              <a:rPr lang="en-US" sz="1200" dirty="0" err="1"/>
              <a:t>Lembo</a:t>
            </a:r>
            <a:r>
              <a:rPr lang="en-US" sz="1200" dirty="0"/>
              <a:t> et al. 2008. </a:t>
            </a:r>
            <a:r>
              <a:rPr lang="en-US" sz="1200" i="1" dirty="0"/>
              <a:t>Journal of Animal Ecology</a:t>
            </a:r>
            <a:endParaRPr lang="en-US" sz="1200" dirty="0"/>
          </a:p>
          <a:p>
            <a:pPr algn="r"/>
            <a:r>
              <a:rPr lang="en-US" sz="1200" dirty="0"/>
              <a:t>Haydon et al. 2002. </a:t>
            </a:r>
            <a:r>
              <a:rPr lang="en-US" sz="1200" i="1" dirty="0"/>
              <a:t>Emerging Infectious Diseases.</a:t>
            </a:r>
            <a:endParaRPr lang="en-US" sz="1200" dirty="0"/>
          </a:p>
        </p:txBody>
      </p:sp>
      <p:sp>
        <p:nvSpPr>
          <p:cNvPr id="3" name="TextBox 2">
            <a:extLst>
              <a:ext uri="{FF2B5EF4-FFF2-40B4-BE49-F238E27FC236}">
                <a16:creationId xmlns:a16="http://schemas.microsoft.com/office/drawing/2014/main" id="{6034C753-0D2F-2D0A-CB4E-719D0FB5DAAF}"/>
              </a:ext>
            </a:extLst>
          </p:cNvPr>
          <p:cNvSpPr txBox="1"/>
          <p:nvPr/>
        </p:nvSpPr>
        <p:spPr>
          <a:xfrm>
            <a:off x="1524000" y="2436679"/>
            <a:ext cx="2708566" cy="923330"/>
          </a:xfrm>
          <a:prstGeom prst="rect">
            <a:avLst/>
          </a:prstGeom>
          <a:noFill/>
        </p:spPr>
        <p:txBody>
          <a:bodyPr wrap="square" rtlCol="0">
            <a:spAutoFit/>
          </a:bodyPr>
          <a:lstStyle/>
          <a:p>
            <a:pPr algn="ctr"/>
            <a:r>
              <a:rPr lang="en-US" dirty="0"/>
              <a:t>maintenance </a:t>
            </a:r>
          </a:p>
          <a:p>
            <a:pPr algn="ctr"/>
            <a:r>
              <a:rPr lang="en-US" dirty="0"/>
              <a:t>population </a:t>
            </a:r>
          </a:p>
          <a:p>
            <a:pPr algn="ctr"/>
            <a:r>
              <a:rPr lang="en-US" dirty="0"/>
              <a:t>(&gt; CCS)</a:t>
            </a:r>
          </a:p>
        </p:txBody>
      </p:sp>
      <p:sp>
        <p:nvSpPr>
          <p:cNvPr id="15" name="TextBox 14">
            <a:extLst>
              <a:ext uri="{FF2B5EF4-FFF2-40B4-BE49-F238E27FC236}">
                <a16:creationId xmlns:a16="http://schemas.microsoft.com/office/drawing/2014/main" id="{4E9634DF-3DFF-85EB-19EE-44D7C6D8E0F6}"/>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sp>
        <p:nvSpPr>
          <p:cNvPr id="17" name="Title 1">
            <a:extLst>
              <a:ext uri="{FF2B5EF4-FFF2-40B4-BE49-F238E27FC236}">
                <a16:creationId xmlns:a16="http://schemas.microsoft.com/office/drawing/2014/main" id="{F0664C97-CFF5-B88F-6BC5-EFBE2ECEB57F}"/>
              </a:ext>
            </a:extLst>
          </p:cNvPr>
          <p:cNvSpPr txBox="1">
            <a:spLocks/>
          </p:cNvSpPr>
          <p:nvPr/>
        </p:nvSpPr>
        <p:spPr>
          <a:xfrm>
            <a:off x="481584" y="174263"/>
            <a:ext cx="11228832" cy="135913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dirty="0">
                <a:latin typeface="+mn-lt"/>
              </a:rPr>
              <a:t>Understanding processes which </a:t>
            </a:r>
            <a:r>
              <a:rPr lang="en-US" b="1" dirty="0">
                <a:solidFill>
                  <a:srgbClr val="C00000"/>
                </a:solidFill>
                <a:latin typeface="+mn-lt"/>
              </a:rPr>
              <a:t>maintain zoonoses in reservoirs can guide interventions</a:t>
            </a:r>
            <a:r>
              <a:rPr lang="en-US" dirty="0">
                <a:solidFill>
                  <a:srgbClr val="C00000"/>
                </a:solidFill>
                <a:latin typeface="+mn-lt"/>
              </a:rPr>
              <a:t> </a:t>
            </a:r>
            <a:r>
              <a:rPr lang="en-US" dirty="0">
                <a:latin typeface="+mn-lt"/>
              </a:rPr>
              <a:t>to reduce spillover to humans.</a:t>
            </a:r>
          </a:p>
        </p:txBody>
      </p:sp>
      <p:sp>
        <p:nvSpPr>
          <p:cNvPr id="7" name="TextBox 6">
            <a:extLst>
              <a:ext uri="{FF2B5EF4-FFF2-40B4-BE49-F238E27FC236}">
                <a16:creationId xmlns:a16="http://schemas.microsoft.com/office/drawing/2014/main" id="{3704E8C3-0E48-7C34-C13E-77C4B8A2226B}"/>
              </a:ext>
            </a:extLst>
          </p:cNvPr>
          <p:cNvSpPr txBox="1"/>
          <p:nvPr/>
        </p:nvSpPr>
        <p:spPr>
          <a:xfrm>
            <a:off x="7863839" y="3275463"/>
            <a:ext cx="1722120" cy="646331"/>
          </a:xfrm>
          <a:prstGeom prst="rect">
            <a:avLst/>
          </a:prstGeom>
          <a:noFill/>
        </p:spPr>
        <p:txBody>
          <a:bodyPr wrap="square" rtlCol="0">
            <a:spAutoFit/>
          </a:bodyPr>
          <a:lstStyle/>
          <a:p>
            <a:pPr algn="ctr"/>
            <a:r>
              <a:rPr lang="en-US" dirty="0"/>
              <a:t>human population</a:t>
            </a:r>
          </a:p>
        </p:txBody>
      </p:sp>
      <p:cxnSp>
        <p:nvCxnSpPr>
          <p:cNvPr id="6" name="Straight Arrow Connector 5">
            <a:extLst>
              <a:ext uri="{FF2B5EF4-FFF2-40B4-BE49-F238E27FC236}">
                <a16:creationId xmlns:a16="http://schemas.microsoft.com/office/drawing/2014/main" id="{0C7A80B5-4AF3-F444-B998-66E729925289}"/>
              </a:ext>
            </a:extLst>
          </p:cNvPr>
          <p:cNvCxnSpPr>
            <a:cxnSpLocks/>
          </p:cNvCxnSpPr>
          <p:nvPr/>
        </p:nvCxnSpPr>
        <p:spPr>
          <a:xfrm flipH="1">
            <a:off x="6149342" y="2346054"/>
            <a:ext cx="621609" cy="0"/>
          </a:xfrm>
          <a:prstGeom prst="straightConnector1">
            <a:avLst/>
          </a:prstGeom>
          <a:ln w="38100">
            <a:solidFill>
              <a:srgbClr val="7030A0"/>
            </a:solidFill>
            <a:headEnd w="med" len="med"/>
            <a:tailEnd type="triangle" w="lg" len="med"/>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177339C3-31EA-E638-F1F1-200B800E492E}"/>
              </a:ext>
            </a:extLst>
          </p:cNvPr>
          <p:cNvSpPr txBox="1"/>
          <p:nvPr/>
        </p:nvSpPr>
        <p:spPr>
          <a:xfrm>
            <a:off x="6701789" y="2143995"/>
            <a:ext cx="2023110" cy="369332"/>
          </a:xfrm>
          <a:prstGeom prst="rect">
            <a:avLst/>
          </a:prstGeom>
          <a:noFill/>
        </p:spPr>
        <p:txBody>
          <a:bodyPr wrap="square" rtlCol="0">
            <a:spAutoFit/>
          </a:bodyPr>
          <a:lstStyle/>
          <a:p>
            <a:pPr algn="ctr"/>
            <a:r>
              <a:rPr lang="en-US" b="1" dirty="0">
                <a:solidFill>
                  <a:srgbClr val="7030A0"/>
                </a:solidFill>
              </a:rPr>
              <a:t>vaccination</a:t>
            </a:r>
          </a:p>
        </p:txBody>
      </p:sp>
    </p:spTree>
    <p:extLst>
      <p:ext uri="{BB962C8B-B14F-4D97-AF65-F5344CB8AC3E}">
        <p14:creationId xmlns:p14="http://schemas.microsoft.com/office/powerpoint/2010/main" val="14053319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3BC27-DA68-AFE9-80F6-949C71703B7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03D8935-57E7-4FB6-7972-5090A32D70D6}"/>
              </a:ext>
            </a:extLst>
          </p:cNvPr>
          <p:cNvSpPr/>
          <p:nvPr/>
        </p:nvSpPr>
        <p:spPr>
          <a:xfrm>
            <a:off x="4202431" y="1652486"/>
            <a:ext cx="1653540" cy="3978591"/>
          </a:xfrm>
          <a:prstGeom prst="rect">
            <a:avLst/>
          </a:prstGeom>
          <a:solidFill>
            <a:srgbClr val="FFFF00">
              <a:alpha val="2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34013AC-0BC0-680D-B81F-0D87774222A6}"/>
              </a:ext>
            </a:extLst>
          </p:cNvPr>
          <p:cNvSpPr/>
          <p:nvPr/>
        </p:nvSpPr>
        <p:spPr>
          <a:xfrm>
            <a:off x="6812281" y="3076658"/>
            <a:ext cx="1051558" cy="1043940"/>
          </a:xfrm>
          <a:prstGeom prst="ellipse">
            <a:avLst/>
          </a:prstGeom>
          <a:solidFill>
            <a:schemeClr val="bg1">
              <a:lumMod val="8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51A8FB93-EF66-6760-54F2-84307DA7935F}"/>
              </a:ext>
            </a:extLst>
          </p:cNvPr>
          <p:cNvSpPr/>
          <p:nvPr/>
        </p:nvSpPr>
        <p:spPr>
          <a:xfrm>
            <a:off x="4520566" y="414313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810E2669-CB61-A4E6-8622-76E7C435AFC0}"/>
              </a:ext>
            </a:extLst>
          </p:cNvPr>
          <p:cNvCxnSpPr>
            <a:cxnSpLocks/>
          </p:cNvCxnSpPr>
          <p:nvPr/>
        </p:nvCxnSpPr>
        <p:spPr>
          <a:xfrm>
            <a:off x="5513071" y="2580512"/>
            <a:ext cx="1203960" cy="496147"/>
          </a:xfrm>
          <a:prstGeom prst="straightConnector1">
            <a:avLst/>
          </a:prstGeom>
          <a:ln w="38100">
            <a:solidFill>
              <a:srgbClr val="C00000">
                <a:alpha val="18824"/>
              </a:srgbClr>
            </a:solidFill>
            <a:headEnd w="med" len="med"/>
            <a:tailEnd type="triangle" w="lg" len="med"/>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DC694820-2C52-AC5A-6EB8-2A42C6242082}"/>
              </a:ext>
            </a:extLst>
          </p:cNvPr>
          <p:cNvCxnSpPr>
            <a:cxnSpLocks/>
            <a:stCxn id="17" idx="6"/>
          </p:cNvCxnSpPr>
          <p:nvPr/>
        </p:nvCxnSpPr>
        <p:spPr>
          <a:xfrm flipV="1">
            <a:off x="5572124" y="4042632"/>
            <a:ext cx="1123950" cy="622470"/>
          </a:xfrm>
          <a:prstGeom prst="straightConnector1">
            <a:avLst/>
          </a:prstGeom>
          <a:ln w="38100">
            <a:solidFill>
              <a:srgbClr val="C00000">
                <a:alpha val="18824"/>
              </a:srgbClr>
            </a:solidFill>
            <a:tailEnd type="triangle" w="lg" len="med"/>
          </a:ln>
        </p:spPr>
        <p:style>
          <a:lnRef idx="3">
            <a:schemeClr val="dk1"/>
          </a:lnRef>
          <a:fillRef idx="0">
            <a:schemeClr val="dk1"/>
          </a:fillRef>
          <a:effectRef idx="2">
            <a:schemeClr val="dk1"/>
          </a:effectRef>
          <a:fontRef idx="minor">
            <a:schemeClr val="tx1"/>
          </a:fontRef>
        </p:style>
      </p:cxnSp>
      <p:pic>
        <p:nvPicPr>
          <p:cNvPr id="26" name="Graphic 25" descr="Man with baby with solid fill">
            <a:extLst>
              <a:ext uri="{FF2B5EF4-FFF2-40B4-BE49-F238E27FC236}">
                <a16:creationId xmlns:a16="http://schemas.microsoft.com/office/drawing/2014/main" id="{41ABD352-D23F-1572-3E14-A6DB0EF359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07529" y="3101757"/>
            <a:ext cx="914400" cy="914400"/>
          </a:xfrm>
          <a:prstGeom prst="rect">
            <a:avLst/>
          </a:prstGeom>
        </p:spPr>
      </p:pic>
      <p:sp>
        <p:nvSpPr>
          <p:cNvPr id="28" name="TextBox 27">
            <a:extLst>
              <a:ext uri="{FF2B5EF4-FFF2-40B4-BE49-F238E27FC236}">
                <a16:creationId xmlns:a16="http://schemas.microsoft.com/office/drawing/2014/main" id="{82EC2F9E-8298-86BE-D061-816D53D174E7}"/>
              </a:ext>
            </a:extLst>
          </p:cNvPr>
          <p:cNvSpPr txBox="1"/>
          <p:nvPr/>
        </p:nvSpPr>
        <p:spPr>
          <a:xfrm>
            <a:off x="3939541" y="5657484"/>
            <a:ext cx="2209800" cy="369332"/>
          </a:xfrm>
          <a:prstGeom prst="rect">
            <a:avLst/>
          </a:prstGeom>
          <a:noFill/>
        </p:spPr>
        <p:txBody>
          <a:bodyPr wrap="square" rtlCol="0">
            <a:spAutoFit/>
          </a:bodyPr>
          <a:lstStyle/>
          <a:p>
            <a:pPr algn="ctr"/>
            <a:r>
              <a:rPr lang="en-US" dirty="0"/>
              <a:t>reservoir population </a:t>
            </a:r>
          </a:p>
        </p:txBody>
      </p:sp>
      <p:sp>
        <p:nvSpPr>
          <p:cNvPr id="29" name="Oval 28">
            <a:extLst>
              <a:ext uri="{FF2B5EF4-FFF2-40B4-BE49-F238E27FC236}">
                <a16:creationId xmlns:a16="http://schemas.microsoft.com/office/drawing/2014/main" id="{F771BC79-9E6F-E47A-5C3C-A08A9FC88BE9}"/>
              </a:ext>
            </a:extLst>
          </p:cNvPr>
          <p:cNvSpPr/>
          <p:nvPr/>
        </p:nvSpPr>
        <p:spPr>
          <a:xfrm>
            <a:off x="4520566" y="1985682"/>
            <a:ext cx="1051558" cy="1043940"/>
          </a:xfrm>
          <a:prstGeom prst="ellipse">
            <a:avLst/>
          </a:prstGeom>
          <a:solidFill>
            <a:schemeClr val="bg1"/>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BD6027C2-7AF0-43E5-1BA0-2E97ACECB92A}"/>
              </a:ext>
            </a:extLst>
          </p:cNvPr>
          <p:cNvCxnSpPr/>
          <p:nvPr/>
        </p:nvCxnSpPr>
        <p:spPr>
          <a:xfrm>
            <a:off x="5042115" y="3091696"/>
            <a:ext cx="0" cy="950936"/>
          </a:xfrm>
          <a:prstGeom prst="straightConnector1">
            <a:avLst/>
          </a:prstGeom>
          <a:ln w="38100">
            <a:solidFill>
              <a:schemeClr val="tx1">
                <a:alpha val="32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Puppy 2 with solid fill">
            <a:extLst>
              <a:ext uri="{FF2B5EF4-FFF2-40B4-BE49-F238E27FC236}">
                <a16:creationId xmlns:a16="http://schemas.microsoft.com/office/drawing/2014/main" id="{0B740B1B-C2D8-B292-5D0D-70B83B7632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9145" y="2041875"/>
            <a:ext cx="914400" cy="914400"/>
          </a:xfrm>
          <a:prstGeom prst="rect">
            <a:avLst/>
          </a:prstGeom>
        </p:spPr>
      </p:pic>
      <p:pic>
        <p:nvPicPr>
          <p:cNvPr id="2" name="Graphic 1" descr="Lion with solid fill">
            <a:extLst>
              <a:ext uri="{FF2B5EF4-FFF2-40B4-BE49-F238E27FC236}">
                <a16:creationId xmlns:a16="http://schemas.microsoft.com/office/drawing/2014/main" id="{CF6A57D6-CA72-6209-CD9C-1951FC39D7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8833" y="4175764"/>
            <a:ext cx="914400" cy="914400"/>
          </a:xfrm>
          <a:prstGeom prst="rect">
            <a:avLst/>
          </a:prstGeom>
        </p:spPr>
      </p:pic>
      <p:sp>
        <p:nvSpPr>
          <p:cNvPr id="5" name="TextBox 4">
            <a:extLst>
              <a:ext uri="{FF2B5EF4-FFF2-40B4-BE49-F238E27FC236}">
                <a16:creationId xmlns:a16="http://schemas.microsoft.com/office/drawing/2014/main" id="{D56C7E42-FBD5-01E2-05DB-A66F7AF57F9D}"/>
              </a:ext>
            </a:extLst>
          </p:cNvPr>
          <p:cNvSpPr txBox="1"/>
          <p:nvPr/>
        </p:nvSpPr>
        <p:spPr>
          <a:xfrm>
            <a:off x="1524000" y="2436679"/>
            <a:ext cx="2708566" cy="923330"/>
          </a:xfrm>
          <a:prstGeom prst="rect">
            <a:avLst/>
          </a:prstGeom>
          <a:noFill/>
        </p:spPr>
        <p:txBody>
          <a:bodyPr wrap="square" rtlCol="0">
            <a:spAutoFit/>
          </a:bodyPr>
          <a:lstStyle/>
          <a:p>
            <a:pPr algn="ctr"/>
            <a:r>
              <a:rPr lang="en-US" dirty="0"/>
              <a:t>non-maintenance </a:t>
            </a:r>
          </a:p>
          <a:p>
            <a:pPr algn="ctr"/>
            <a:r>
              <a:rPr lang="en-US" dirty="0"/>
              <a:t>population </a:t>
            </a:r>
          </a:p>
          <a:p>
            <a:pPr algn="ctr"/>
            <a:r>
              <a:rPr lang="en-US" dirty="0"/>
              <a:t>(&lt; CCS)</a:t>
            </a:r>
          </a:p>
        </p:txBody>
      </p:sp>
      <p:sp>
        <p:nvSpPr>
          <p:cNvPr id="6" name="TextBox 5">
            <a:extLst>
              <a:ext uri="{FF2B5EF4-FFF2-40B4-BE49-F238E27FC236}">
                <a16:creationId xmlns:a16="http://schemas.microsoft.com/office/drawing/2014/main" id="{050F4012-AA98-065D-6DCF-AC4AE4C2B7B2}"/>
              </a:ext>
            </a:extLst>
          </p:cNvPr>
          <p:cNvSpPr txBox="1"/>
          <p:nvPr/>
        </p:nvSpPr>
        <p:spPr>
          <a:xfrm>
            <a:off x="1895474" y="4026716"/>
            <a:ext cx="2023110" cy="923330"/>
          </a:xfrm>
          <a:prstGeom prst="rect">
            <a:avLst/>
          </a:prstGeom>
          <a:noFill/>
        </p:spPr>
        <p:txBody>
          <a:bodyPr wrap="square" rtlCol="0">
            <a:spAutoFit/>
          </a:bodyPr>
          <a:lstStyle/>
          <a:p>
            <a:pPr algn="ctr"/>
            <a:r>
              <a:rPr lang="en-US" dirty="0"/>
              <a:t>non-maintenance population </a:t>
            </a:r>
          </a:p>
          <a:p>
            <a:pPr algn="ctr"/>
            <a:r>
              <a:rPr lang="en-US" dirty="0"/>
              <a:t>(&lt; CCS)</a:t>
            </a:r>
          </a:p>
        </p:txBody>
      </p:sp>
      <p:sp>
        <p:nvSpPr>
          <p:cNvPr id="7" name="TextBox 6">
            <a:extLst>
              <a:ext uri="{FF2B5EF4-FFF2-40B4-BE49-F238E27FC236}">
                <a16:creationId xmlns:a16="http://schemas.microsoft.com/office/drawing/2014/main" id="{70EC7592-BFB7-1226-E771-EB8874FCF052}"/>
              </a:ext>
            </a:extLst>
          </p:cNvPr>
          <p:cNvSpPr txBox="1"/>
          <p:nvPr/>
        </p:nvSpPr>
        <p:spPr>
          <a:xfrm>
            <a:off x="7863839" y="3275463"/>
            <a:ext cx="1722120" cy="646331"/>
          </a:xfrm>
          <a:prstGeom prst="rect">
            <a:avLst/>
          </a:prstGeom>
          <a:noFill/>
        </p:spPr>
        <p:txBody>
          <a:bodyPr wrap="square" rtlCol="0">
            <a:spAutoFit/>
          </a:bodyPr>
          <a:lstStyle/>
          <a:p>
            <a:pPr algn="ctr"/>
            <a:r>
              <a:rPr lang="en-US" dirty="0"/>
              <a:t>human population</a:t>
            </a:r>
          </a:p>
        </p:txBody>
      </p:sp>
      <p:sp>
        <p:nvSpPr>
          <p:cNvPr id="8" name="TextBox 7">
            <a:extLst>
              <a:ext uri="{FF2B5EF4-FFF2-40B4-BE49-F238E27FC236}">
                <a16:creationId xmlns:a16="http://schemas.microsoft.com/office/drawing/2014/main" id="{FDC7D59E-9483-AD78-98CB-D42BBC0448E7}"/>
              </a:ext>
            </a:extLst>
          </p:cNvPr>
          <p:cNvSpPr txBox="1"/>
          <p:nvPr/>
        </p:nvSpPr>
        <p:spPr>
          <a:xfrm>
            <a:off x="8724899" y="6396335"/>
            <a:ext cx="3372787" cy="461665"/>
          </a:xfrm>
          <a:prstGeom prst="rect">
            <a:avLst/>
          </a:prstGeom>
          <a:noFill/>
        </p:spPr>
        <p:txBody>
          <a:bodyPr wrap="square" rtlCol="0">
            <a:spAutoFit/>
          </a:bodyPr>
          <a:lstStyle/>
          <a:p>
            <a:pPr algn="r"/>
            <a:r>
              <a:rPr lang="en-US" sz="1200" dirty="0" err="1"/>
              <a:t>Lembo</a:t>
            </a:r>
            <a:r>
              <a:rPr lang="en-US" sz="1200" dirty="0"/>
              <a:t> et al. 2008. </a:t>
            </a:r>
            <a:r>
              <a:rPr lang="en-US" sz="1200" i="1" dirty="0"/>
              <a:t>Journal of Animal Ecology</a:t>
            </a:r>
            <a:endParaRPr lang="en-US" sz="1200" dirty="0"/>
          </a:p>
          <a:p>
            <a:pPr algn="r"/>
            <a:r>
              <a:rPr lang="en-US" sz="1200" dirty="0"/>
              <a:t>Haydon et al. 2002. </a:t>
            </a:r>
            <a:r>
              <a:rPr lang="en-US" sz="1200" i="1" dirty="0"/>
              <a:t>Emerging Infectious Diseases.</a:t>
            </a:r>
            <a:endParaRPr lang="en-US" sz="1200" dirty="0"/>
          </a:p>
        </p:txBody>
      </p:sp>
      <p:sp>
        <p:nvSpPr>
          <p:cNvPr id="9" name="Title 1">
            <a:extLst>
              <a:ext uri="{FF2B5EF4-FFF2-40B4-BE49-F238E27FC236}">
                <a16:creationId xmlns:a16="http://schemas.microsoft.com/office/drawing/2014/main" id="{A244C6BE-9CD7-CAEB-6395-A62BBA569BEB}"/>
              </a:ext>
            </a:extLst>
          </p:cNvPr>
          <p:cNvSpPr txBox="1">
            <a:spLocks/>
          </p:cNvSpPr>
          <p:nvPr/>
        </p:nvSpPr>
        <p:spPr>
          <a:xfrm>
            <a:off x="481584" y="174263"/>
            <a:ext cx="11228832" cy="135913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dirty="0">
                <a:latin typeface="+mn-lt"/>
              </a:rPr>
              <a:t>Understanding processes which </a:t>
            </a:r>
            <a:r>
              <a:rPr lang="en-US" b="1" dirty="0">
                <a:solidFill>
                  <a:srgbClr val="C00000"/>
                </a:solidFill>
                <a:latin typeface="+mn-lt"/>
              </a:rPr>
              <a:t>maintain zoonoses in reservoirs can guide interventions</a:t>
            </a:r>
            <a:r>
              <a:rPr lang="en-US" dirty="0">
                <a:solidFill>
                  <a:srgbClr val="C00000"/>
                </a:solidFill>
                <a:latin typeface="+mn-lt"/>
              </a:rPr>
              <a:t> </a:t>
            </a:r>
            <a:r>
              <a:rPr lang="en-US" dirty="0">
                <a:latin typeface="+mn-lt"/>
              </a:rPr>
              <a:t>to reduce spillover to humans.</a:t>
            </a:r>
          </a:p>
        </p:txBody>
      </p:sp>
    </p:spTree>
    <p:extLst>
      <p:ext uri="{BB962C8B-B14F-4D97-AF65-F5344CB8AC3E}">
        <p14:creationId xmlns:p14="http://schemas.microsoft.com/office/powerpoint/2010/main" val="11473425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1B260B-AE29-463A-F6D9-B09AC6DD8DBB}"/>
              </a:ext>
            </a:extLst>
          </p:cNvPr>
          <p:cNvSpPr>
            <a:spLocks noGrp="1"/>
          </p:cNvSpPr>
          <p:nvPr>
            <p:ph type="title"/>
          </p:nvPr>
        </p:nvSpPr>
        <p:spPr>
          <a:xfrm>
            <a:off x="1263785" y="525578"/>
            <a:ext cx="9518515" cy="799160"/>
          </a:xfrm>
        </p:spPr>
        <p:txBody>
          <a:bodyPr>
            <a:noAutofit/>
          </a:bodyPr>
          <a:lstStyle/>
          <a:p>
            <a:pPr algn="ctr"/>
            <a:r>
              <a:rPr lang="en-US" sz="3000" dirty="0">
                <a:latin typeface="+mn-lt"/>
              </a:rPr>
              <a:t>Vaccination of domestic dogs can successfully eradicate rabies from some systems.</a:t>
            </a:r>
          </a:p>
        </p:txBody>
      </p:sp>
      <p:sp>
        <p:nvSpPr>
          <p:cNvPr id="7" name="TextBox 6">
            <a:extLst>
              <a:ext uri="{FF2B5EF4-FFF2-40B4-BE49-F238E27FC236}">
                <a16:creationId xmlns:a16="http://schemas.microsoft.com/office/drawing/2014/main" id="{BB4922F4-07B2-A30A-CF9A-B66FF12AB6DC}"/>
              </a:ext>
            </a:extLst>
          </p:cNvPr>
          <p:cNvSpPr txBox="1"/>
          <p:nvPr/>
        </p:nvSpPr>
        <p:spPr>
          <a:xfrm>
            <a:off x="0" y="6496238"/>
            <a:ext cx="3808374" cy="369332"/>
          </a:xfrm>
          <a:prstGeom prst="rect">
            <a:avLst/>
          </a:prstGeom>
          <a:solidFill>
            <a:schemeClr val="bg1"/>
          </a:solidFill>
        </p:spPr>
        <p:txBody>
          <a:bodyPr wrap="square" rtlCol="0">
            <a:spAutoFit/>
          </a:bodyPr>
          <a:lstStyle/>
          <a:p>
            <a:r>
              <a:rPr lang="en-US" b="0" i="0" dirty="0" err="1">
                <a:solidFill>
                  <a:srgbClr val="000000"/>
                </a:solidFill>
                <a:effectLst/>
              </a:rPr>
              <a:t>Lushasi</a:t>
            </a:r>
            <a:r>
              <a:rPr lang="en-US" b="0" i="0" dirty="0">
                <a:solidFill>
                  <a:srgbClr val="000000"/>
                </a:solidFill>
                <a:effectLst/>
              </a:rPr>
              <a:t> et al. 2023</a:t>
            </a:r>
            <a:r>
              <a:rPr lang="en-US" b="0" i="1" dirty="0">
                <a:solidFill>
                  <a:srgbClr val="000000"/>
                </a:solidFill>
                <a:effectLst/>
              </a:rPr>
              <a:t>.</a:t>
            </a:r>
            <a:r>
              <a:rPr lang="en-US" b="0" dirty="0">
                <a:solidFill>
                  <a:srgbClr val="000000"/>
                </a:solidFill>
                <a:effectLst/>
              </a:rPr>
              <a:t> </a:t>
            </a:r>
            <a:r>
              <a:rPr lang="en-US" b="0" i="1" dirty="0" err="1">
                <a:solidFill>
                  <a:srgbClr val="000000"/>
                </a:solidFill>
                <a:effectLst/>
              </a:rPr>
              <a:t>eLife</a:t>
            </a:r>
            <a:r>
              <a:rPr lang="en-US" b="0" i="1" dirty="0">
                <a:solidFill>
                  <a:srgbClr val="000000"/>
                </a:solidFill>
                <a:effectLst/>
              </a:rPr>
              <a:t>.</a:t>
            </a:r>
            <a:endParaRPr lang="en-US" i="1" dirty="0">
              <a:cs typeface="Franklin Gothic Medium"/>
            </a:endParaRPr>
          </a:p>
        </p:txBody>
      </p:sp>
      <p:pic>
        <p:nvPicPr>
          <p:cNvPr id="9" name="Picture 8" descr="Diagram&#10;&#10;Description automatically generated">
            <a:extLst>
              <a:ext uri="{FF2B5EF4-FFF2-40B4-BE49-F238E27FC236}">
                <a16:creationId xmlns:a16="http://schemas.microsoft.com/office/drawing/2014/main" id="{CF9FFCA3-6BF7-AE2E-8F56-E71288C254B7}"/>
              </a:ext>
            </a:extLst>
          </p:cNvPr>
          <p:cNvPicPr>
            <a:picLocks noChangeAspect="1"/>
          </p:cNvPicPr>
          <p:nvPr/>
        </p:nvPicPr>
        <p:blipFill rotWithShape="1">
          <a:blip r:embed="rId3"/>
          <a:srcRect t="1480" b="59609"/>
          <a:stretch/>
        </p:blipFill>
        <p:spPr>
          <a:xfrm>
            <a:off x="1263785" y="1466850"/>
            <a:ext cx="9955528" cy="4478548"/>
          </a:xfrm>
          <a:prstGeom prst="rect">
            <a:avLst/>
          </a:prstGeom>
        </p:spPr>
      </p:pic>
      <p:cxnSp>
        <p:nvCxnSpPr>
          <p:cNvPr id="11" name="Straight Arrow Connector 10">
            <a:extLst>
              <a:ext uri="{FF2B5EF4-FFF2-40B4-BE49-F238E27FC236}">
                <a16:creationId xmlns:a16="http://schemas.microsoft.com/office/drawing/2014/main" id="{AE0AE6A0-BB21-2FD2-3A91-05682A133CE8}"/>
              </a:ext>
            </a:extLst>
          </p:cNvPr>
          <p:cNvCxnSpPr>
            <a:cxnSpLocks/>
          </p:cNvCxnSpPr>
          <p:nvPr/>
        </p:nvCxnSpPr>
        <p:spPr>
          <a:xfrm flipH="1" flipV="1">
            <a:off x="10103915" y="5342890"/>
            <a:ext cx="367795" cy="636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88A83CA8-9797-7DCF-2D1E-D7754211868B}"/>
              </a:ext>
            </a:extLst>
          </p:cNvPr>
          <p:cNvSpPr txBox="1">
            <a:spLocks/>
          </p:cNvSpPr>
          <p:nvPr/>
        </p:nvSpPr>
        <p:spPr>
          <a:xfrm>
            <a:off x="9274972" y="5979400"/>
            <a:ext cx="2726528" cy="509268"/>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900" dirty="0">
                <a:latin typeface="+mn-lt"/>
              </a:rPr>
              <a:t>dog vaccination coverage</a:t>
            </a:r>
          </a:p>
        </p:txBody>
      </p:sp>
      <p:cxnSp>
        <p:nvCxnSpPr>
          <p:cNvPr id="14" name="Straight Arrow Connector 13">
            <a:extLst>
              <a:ext uri="{FF2B5EF4-FFF2-40B4-BE49-F238E27FC236}">
                <a16:creationId xmlns:a16="http://schemas.microsoft.com/office/drawing/2014/main" id="{A9F6CCF7-9820-9FBC-A7C5-F3FA89500A61}"/>
              </a:ext>
            </a:extLst>
          </p:cNvPr>
          <p:cNvCxnSpPr>
            <a:cxnSpLocks/>
          </p:cNvCxnSpPr>
          <p:nvPr/>
        </p:nvCxnSpPr>
        <p:spPr>
          <a:xfrm flipV="1">
            <a:off x="7573527" y="5477954"/>
            <a:ext cx="343309" cy="5092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7B953570-CC4B-8700-CE67-FB850E257A38}"/>
              </a:ext>
            </a:extLst>
          </p:cNvPr>
          <p:cNvSpPr txBox="1">
            <a:spLocks/>
          </p:cNvSpPr>
          <p:nvPr/>
        </p:nvSpPr>
        <p:spPr>
          <a:xfrm>
            <a:off x="6759970" y="5917504"/>
            <a:ext cx="1223956" cy="509268"/>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900" dirty="0">
                <a:latin typeface="+mn-lt"/>
              </a:rPr>
              <a:t>dog cases</a:t>
            </a:r>
          </a:p>
        </p:txBody>
      </p:sp>
      <p:sp>
        <p:nvSpPr>
          <p:cNvPr id="17" name="Rectangle 16">
            <a:extLst>
              <a:ext uri="{FF2B5EF4-FFF2-40B4-BE49-F238E27FC236}">
                <a16:creationId xmlns:a16="http://schemas.microsoft.com/office/drawing/2014/main" id="{40DD1BEF-3CB2-B724-9153-76F2345232AE}"/>
              </a:ext>
            </a:extLst>
          </p:cNvPr>
          <p:cNvSpPr/>
          <p:nvPr/>
        </p:nvSpPr>
        <p:spPr>
          <a:xfrm>
            <a:off x="10471710" y="1466850"/>
            <a:ext cx="952500" cy="1962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FE7EF7F-979D-055C-1628-21B3A60DEC45}"/>
              </a:ext>
            </a:extLst>
          </p:cNvPr>
          <p:cNvSpPr/>
          <p:nvPr/>
        </p:nvSpPr>
        <p:spPr>
          <a:xfrm>
            <a:off x="9493675" y="2362201"/>
            <a:ext cx="952500" cy="1009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9D94C0-BFF3-35C1-EB88-8665817DB220}"/>
              </a:ext>
            </a:extLst>
          </p:cNvPr>
          <p:cNvSpPr/>
          <p:nvPr/>
        </p:nvSpPr>
        <p:spPr>
          <a:xfrm>
            <a:off x="8458200" y="3676650"/>
            <a:ext cx="1721915" cy="847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8638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246914"/>
            <a:ext cx="11334749" cy="7991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Pathogens can be classed according to their host relationships.</a:t>
            </a:r>
          </a:p>
        </p:txBody>
      </p:sp>
      <p:sp>
        <p:nvSpPr>
          <p:cNvPr id="5" name="Title 1">
            <a:extLst>
              <a:ext uri="{FF2B5EF4-FFF2-40B4-BE49-F238E27FC236}">
                <a16:creationId xmlns:a16="http://schemas.microsoft.com/office/drawing/2014/main" id="{4D433E60-CE52-B383-040A-2CD050B3CBB3}"/>
              </a:ext>
            </a:extLst>
          </p:cNvPr>
          <p:cNvSpPr txBox="1">
            <a:spLocks/>
          </p:cNvSpPr>
          <p:nvPr/>
        </p:nvSpPr>
        <p:spPr>
          <a:xfrm>
            <a:off x="16192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959167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8" name="Title 1">
            <a:extLst>
              <a:ext uri="{FF2B5EF4-FFF2-40B4-BE49-F238E27FC236}">
                <a16:creationId xmlns:a16="http://schemas.microsoft.com/office/drawing/2014/main" id="{D4848BC6-B9F6-D480-626D-AD62D8672EB2}"/>
              </a:ext>
            </a:extLst>
          </p:cNvPr>
          <p:cNvSpPr txBox="1">
            <a:spLocks/>
          </p:cNvSpPr>
          <p:nvPr/>
        </p:nvSpPr>
        <p:spPr>
          <a:xfrm>
            <a:off x="366714" y="2094055"/>
            <a:ext cx="2182752"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animals</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9896474" y="1832106"/>
            <a:ext cx="1971675"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humans</a:t>
            </a:r>
          </a:p>
        </p:txBody>
      </p:sp>
      <p:sp>
        <p:nvSpPr>
          <p:cNvPr id="13" name="Title 1">
            <a:extLst>
              <a:ext uri="{FF2B5EF4-FFF2-40B4-BE49-F238E27FC236}">
                <a16:creationId xmlns:a16="http://schemas.microsoft.com/office/drawing/2014/main" id="{C489F513-ACF3-1730-FCDA-F796D97B8633}"/>
              </a:ext>
            </a:extLst>
          </p:cNvPr>
          <p:cNvSpPr txBox="1">
            <a:spLocks/>
          </p:cNvSpPr>
          <p:nvPr/>
        </p:nvSpPr>
        <p:spPr>
          <a:xfrm>
            <a:off x="253526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a:t>
            </a:r>
          </a:p>
        </p:txBody>
      </p:sp>
      <p:sp>
        <p:nvSpPr>
          <p:cNvPr id="14" name="Title 1">
            <a:extLst>
              <a:ext uri="{FF2B5EF4-FFF2-40B4-BE49-F238E27FC236}">
                <a16:creationId xmlns:a16="http://schemas.microsoft.com/office/drawing/2014/main" id="{D280EA57-9032-BE42-0F4B-11EFDD016B53}"/>
              </a:ext>
            </a:extLst>
          </p:cNvPr>
          <p:cNvSpPr txBox="1">
            <a:spLocks/>
          </p:cNvSpPr>
          <p:nvPr/>
        </p:nvSpPr>
        <p:spPr>
          <a:xfrm>
            <a:off x="2535266" y="2064381"/>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Human cases from spillovers only</a:t>
            </a:r>
          </a:p>
        </p:txBody>
      </p:sp>
      <p:sp>
        <p:nvSpPr>
          <p:cNvPr id="15" name="Title 1">
            <a:extLst>
              <a:ext uri="{FF2B5EF4-FFF2-40B4-BE49-F238E27FC236}">
                <a16:creationId xmlns:a16="http://schemas.microsoft.com/office/drawing/2014/main" id="{92C0C711-EF33-52CB-20DB-AC0AA5AA6F1F}"/>
              </a:ext>
            </a:extLst>
          </p:cNvPr>
          <p:cNvSpPr txBox="1">
            <a:spLocks/>
          </p:cNvSpPr>
          <p:nvPr/>
        </p:nvSpPr>
        <p:spPr>
          <a:xfrm>
            <a:off x="4908605" y="1062508"/>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III</a:t>
            </a:r>
          </a:p>
        </p:txBody>
      </p:sp>
      <p:sp>
        <p:nvSpPr>
          <p:cNvPr id="16" name="Title 1">
            <a:extLst>
              <a:ext uri="{FF2B5EF4-FFF2-40B4-BE49-F238E27FC236}">
                <a16:creationId xmlns:a16="http://schemas.microsoft.com/office/drawing/2014/main" id="{5EE7083D-1A27-B493-7A63-961C4910C71F}"/>
              </a:ext>
            </a:extLst>
          </p:cNvPr>
          <p:cNvSpPr txBox="1">
            <a:spLocks/>
          </p:cNvSpPr>
          <p:nvPr/>
        </p:nvSpPr>
        <p:spPr>
          <a:xfrm>
            <a:off x="721833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IV</a:t>
            </a:r>
          </a:p>
        </p:txBody>
      </p:sp>
      <p:sp>
        <p:nvSpPr>
          <p:cNvPr id="17" name="Title 1">
            <a:extLst>
              <a:ext uri="{FF2B5EF4-FFF2-40B4-BE49-F238E27FC236}">
                <a16:creationId xmlns:a16="http://schemas.microsoft.com/office/drawing/2014/main" id="{831FB851-0231-D7B8-E419-FBDA40B35EF0}"/>
              </a:ext>
            </a:extLst>
          </p:cNvPr>
          <p:cNvSpPr txBox="1">
            <a:spLocks/>
          </p:cNvSpPr>
          <p:nvPr/>
        </p:nvSpPr>
        <p:spPr>
          <a:xfrm>
            <a:off x="4922808" y="2188509"/>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Stuttering chains of transmission in humans</a:t>
            </a:r>
          </a:p>
        </p:txBody>
      </p:sp>
      <p:sp>
        <p:nvSpPr>
          <p:cNvPr id="18" name="Title 1">
            <a:extLst>
              <a:ext uri="{FF2B5EF4-FFF2-40B4-BE49-F238E27FC236}">
                <a16:creationId xmlns:a16="http://schemas.microsoft.com/office/drawing/2014/main" id="{04823516-6C0B-9255-DCD0-DCE5F6B6D3B0}"/>
              </a:ext>
            </a:extLst>
          </p:cNvPr>
          <p:cNvSpPr txBox="1">
            <a:spLocks/>
          </p:cNvSpPr>
          <p:nvPr/>
        </p:nvSpPr>
        <p:spPr>
          <a:xfrm>
            <a:off x="7304142" y="2186910"/>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Sustained transmission and human outbreaks</a:t>
            </a:r>
          </a:p>
        </p:txBody>
      </p:sp>
      <p:sp>
        <p:nvSpPr>
          <p:cNvPr id="19" name="TextBox 18">
            <a:extLst>
              <a:ext uri="{FF2B5EF4-FFF2-40B4-BE49-F238E27FC236}">
                <a16:creationId xmlns:a16="http://schemas.microsoft.com/office/drawing/2014/main" id="{32347659-01D9-82BC-4C8D-0F93628AE6BB}"/>
              </a:ext>
            </a:extLst>
          </p:cNvPr>
          <p:cNvSpPr txBox="1"/>
          <p:nvPr/>
        </p:nvSpPr>
        <p:spPr>
          <a:xfrm>
            <a:off x="8915400" y="6453294"/>
            <a:ext cx="3217824" cy="369332"/>
          </a:xfrm>
          <a:prstGeom prst="rect">
            <a:avLst/>
          </a:prstGeom>
          <a:solidFill>
            <a:schemeClr val="bg1"/>
          </a:solid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pic>
        <p:nvPicPr>
          <p:cNvPr id="65538" name="Picture 2" descr="What Every Puppy Owner Needs to Know About Parvo in Puppies">
            <a:extLst>
              <a:ext uri="{FF2B5EF4-FFF2-40B4-BE49-F238E27FC236}">
                <a16:creationId xmlns:a16="http://schemas.microsoft.com/office/drawing/2014/main" id="{50BC7077-407F-3C78-3148-642D859974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0" t="25581"/>
          <a:stretch/>
        </p:blipFill>
        <p:spPr bwMode="auto">
          <a:xfrm>
            <a:off x="276225" y="3256145"/>
            <a:ext cx="2182752" cy="13410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A49E0B1-DFD3-7EDC-9BC9-9A5B6692BBB1}"/>
              </a:ext>
            </a:extLst>
          </p:cNvPr>
          <p:cNvSpPr txBox="1"/>
          <p:nvPr/>
        </p:nvSpPr>
        <p:spPr>
          <a:xfrm>
            <a:off x="366714" y="4482926"/>
            <a:ext cx="1885950" cy="369332"/>
          </a:xfrm>
          <a:prstGeom prst="rect">
            <a:avLst/>
          </a:prstGeom>
          <a:solidFill>
            <a:schemeClr val="bg1"/>
          </a:solidFill>
        </p:spPr>
        <p:txBody>
          <a:bodyPr wrap="square" rtlCol="0">
            <a:spAutoFit/>
          </a:bodyPr>
          <a:lstStyle/>
          <a:p>
            <a:r>
              <a:rPr lang="en-US" b="0" i="0" dirty="0">
                <a:solidFill>
                  <a:srgbClr val="000000"/>
                </a:solidFill>
                <a:effectLst/>
              </a:rPr>
              <a:t>canine parvovirus</a:t>
            </a:r>
            <a:endParaRPr lang="en-US" i="1" dirty="0">
              <a:cs typeface="Franklin Gothic Medium"/>
            </a:endParaRPr>
          </a:p>
        </p:txBody>
      </p:sp>
      <p:pic>
        <p:nvPicPr>
          <p:cNvPr id="65540" name="Picture 4" descr="Rabies: Symptoms, causes, vaccine, treatment, and prevention">
            <a:extLst>
              <a:ext uri="{FF2B5EF4-FFF2-40B4-BE49-F238E27FC236}">
                <a16:creationId xmlns:a16="http://schemas.microsoft.com/office/drawing/2014/main" id="{AC58B45B-9D02-021F-B0FB-EACE12468B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000" r="15000" b="18827"/>
          <a:stretch/>
        </p:blipFill>
        <p:spPr bwMode="auto">
          <a:xfrm>
            <a:off x="2725853" y="3206816"/>
            <a:ext cx="1985246" cy="16454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D95D26D-FDE2-F34B-6E3E-1DE214EE4273}"/>
              </a:ext>
            </a:extLst>
          </p:cNvPr>
          <p:cNvSpPr txBox="1"/>
          <p:nvPr/>
        </p:nvSpPr>
        <p:spPr>
          <a:xfrm>
            <a:off x="2996599" y="4801284"/>
            <a:ext cx="1480151" cy="369332"/>
          </a:xfrm>
          <a:prstGeom prst="rect">
            <a:avLst/>
          </a:prstGeom>
          <a:solidFill>
            <a:schemeClr val="bg1"/>
          </a:solidFill>
        </p:spPr>
        <p:txBody>
          <a:bodyPr wrap="square" rtlCol="0">
            <a:spAutoFit/>
          </a:bodyPr>
          <a:lstStyle/>
          <a:p>
            <a:pPr algn="ctr"/>
            <a:r>
              <a:rPr lang="en-US" b="0" i="0" dirty="0">
                <a:solidFill>
                  <a:srgbClr val="000000"/>
                </a:solidFill>
                <a:effectLst/>
              </a:rPr>
              <a:t>rabies virus</a:t>
            </a:r>
            <a:endParaRPr lang="en-US" i="1" dirty="0">
              <a:cs typeface="Franklin Gothic Medium"/>
            </a:endParaRPr>
          </a:p>
        </p:txBody>
      </p:sp>
      <p:pic>
        <p:nvPicPr>
          <p:cNvPr id="65544" name="Picture 8" descr="There are now 41+ cases of monkeypox in Georgia. DPH says it's easier to  overlook — and undercount | Georgia Public Broadcasting">
            <a:extLst>
              <a:ext uri="{FF2B5EF4-FFF2-40B4-BE49-F238E27FC236}">
                <a16:creationId xmlns:a16="http://schemas.microsoft.com/office/drawing/2014/main" id="{586DE6D3-F083-27F6-CDFE-CC0CEDDEC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7975" y="3314510"/>
            <a:ext cx="2258857"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33255E0-C3F7-9EF4-AC11-85FBA188BFB6}"/>
              </a:ext>
            </a:extLst>
          </p:cNvPr>
          <p:cNvSpPr txBox="1"/>
          <p:nvPr/>
        </p:nvSpPr>
        <p:spPr>
          <a:xfrm>
            <a:off x="4653040" y="4766361"/>
            <a:ext cx="2908725" cy="369332"/>
          </a:xfrm>
          <a:prstGeom prst="rect">
            <a:avLst/>
          </a:prstGeom>
          <a:solidFill>
            <a:schemeClr val="bg1"/>
          </a:solidFill>
        </p:spPr>
        <p:txBody>
          <a:bodyPr wrap="square" rtlCol="0">
            <a:spAutoFit/>
          </a:bodyPr>
          <a:lstStyle/>
          <a:p>
            <a:pPr algn="ctr"/>
            <a:r>
              <a:rPr lang="en-US" b="0" i="0" dirty="0">
                <a:solidFill>
                  <a:srgbClr val="000000"/>
                </a:solidFill>
                <a:effectLst/>
              </a:rPr>
              <a:t>monkeypox (pre-2022)</a:t>
            </a:r>
            <a:endParaRPr lang="en-US" i="1" dirty="0">
              <a:cs typeface="Franklin Gothic Medium"/>
            </a:endParaRPr>
          </a:p>
        </p:txBody>
      </p:sp>
      <p:pic>
        <p:nvPicPr>
          <p:cNvPr id="65546" name="Picture 10" descr="Ebola Spreading 'Exponentially' as Patients Seek Beds in Liberia">
            <a:extLst>
              <a:ext uri="{FF2B5EF4-FFF2-40B4-BE49-F238E27FC236}">
                <a16:creationId xmlns:a16="http://schemas.microsoft.com/office/drawing/2014/main" id="{264DF859-4305-462C-6C5A-1F6F4BB9803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682" t="15253"/>
          <a:stretch/>
        </p:blipFill>
        <p:spPr bwMode="auto">
          <a:xfrm>
            <a:off x="7738055" y="3349963"/>
            <a:ext cx="1870865"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71ED59E-770D-375C-AA93-031C4459F225}"/>
              </a:ext>
            </a:extLst>
          </p:cNvPr>
          <p:cNvSpPr txBox="1"/>
          <p:nvPr/>
        </p:nvSpPr>
        <p:spPr>
          <a:xfrm>
            <a:off x="7480903" y="4786095"/>
            <a:ext cx="2258857" cy="646331"/>
          </a:xfrm>
          <a:prstGeom prst="rect">
            <a:avLst/>
          </a:prstGeom>
          <a:solidFill>
            <a:schemeClr val="bg1"/>
          </a:solidFill>
        </p:spPr>
        <p:txBody>
          <a:bodyPr wrap="square" rtlCol="0">
            <a:spAutoFit/>
          </a:bodyPr>
          <a:lstStyle/>
          <a:p>
            <a:pPr algn="ctr"/>
            <a:r>
              <a:rPr lang="en-US" b="0" i="0" dirty="0">
                <a:solidFill>
                  <a:srgbClr val="000000"/>
                </a:solidFill>
                <a:effectLst/>
              </a:rPr>
              <a:t>Ebola virus (especially post-2014)</a:t>
            </a:r>
            <a:endParaRPr lang="en-US" i="1" dirty="0">
              <a:cs typeface="Franklin Gothic Medium"/>
            </a:endParaRPr>
          </a:p>
        </p:txBody>
      </p:sp>
      <p:pic>
        <p:nvPicPr>
          <p:cNvPr id="65548" name="Picture 12" descr="Tuberculosis - Wikipedia">
            <a:extLst>
              <a:ext uri="{FF2B5EF4-FFF2-40B4-BE49-F238E27FC236}">
                <a16:creationId xmlns:a16="http://schemas.microsoft.com/office/drawing/2014/main" id="{063EF735-272C-2BCA-B499-FE1D29B576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5210" y="3369707"/>
            <a:ext cx="2181909" cy="13949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7AB96D-8C79-89D9-FAA0-19AE40693CAA}"/>
              </a:ext>
            </a:extLst>
          </p:cNvPr>
          <p:cNvSpPr txBox="1"/>
          <p:nvPr/>
        </p:nvSpPr>
        <p:spPr>
          <a:xfrm>
            <a:off x="10136088" y="4734664"/>
            <a:ext cx="1480151" cy="369332"/>
          </a:xfrm>
          <a:prstGeom prst="rect">
            <a:avLst/>
          </a:prstGeom>
          <a:solidFill>
            <a:schemeClr val="bg1"/>
          </a:solidFill>
        </p:spPr>
        <p:txBody>
          <a:bodyPr wrap="square" rtlCol="0">
            <a:spAutoFit/>
          </a:bodyPr>
          <a:lstStyle/>
          <a:p>
            <a:pPr algn="ctr"/>
            <a:r>
              <a:rPr lang="en-US" b="0" i="0" dirty="0">
                <a:solidFill>
                  <a:srgbClr val="000000"/>
                </a:solidFill>
                <a:effectLst/>
              </a:rPr>
              <a:t>Tuberculosis</a:t>
            </a:r>
            <a:endParaRPr lang="en-US" i="1" dirty="0">
              <a:cs typeface="Franklin Gothic Medium"/>
            </a:endParaRPr>
          </a:p>
        </p:txBody>
      </p:sp>
    </p:spTree>
    <p:extLst>
      <p:ext uri="{BB962C8B-B14F-4D97-AF65-F5344CB8AC3E}">
        <p14:creationId xmlns:p14="http://schemas.microsoft.com/office/powerpoint/2010/main" val="786229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2794F2-FE80-4C7E-8BFF-B0561DEE5DE7}"/>
              </a:ext>
            </a:extLst>
          </p:cNvPr>
          <p:cNvSpPr/>
          <p:nvPr/>
        </p:nvSpPr>
        <p:spPr>
          <a:xfrm>
            <a:off x="2583080" y="1046074"/>
            <a:ext cx="7235580" cy="4848017"/>
          </a:xfrm>
          <a:prstGeom prst="rect">
            <a:avLst/>
          </a:prstGeom>
          <a:solidFill>
            <a:srgbClr val="FFFF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246914"/>
            <a:ext cx="11334749" cy="7991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Pathogens can be classed according to their host relationships.</a:t>
            </a:r>
          </a:p>
        </p:txBody>
      </p:sp>
      <p:sp>
        <p:nvSpPr>
          <p:cNvPr id="5" name="Title 1">
            <a:extLst>
              <a:ext uri="{FF2B5EF4-FFF2-40B4-BE49-F238E27FC236}">
                <a16:creationId xmlns:a16="http://schemas.microsoft.com/office/drawing/2014/main" id="{4D433E60-CE52-B383-040A-2CD050B3CBB3}"/>
              </a:ext>
            </a:extLst>
          </p:cNvPr>
          <p:cNvSpPr txBox="1">
            <a:spLocks/>
          </p:cNvSpPr>
          <p:nvPr/>
        </p:nvSpPr>
        <p:spPr>
          <a:xfrm>
            <a:off x="16192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959167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8" name="Title 1">
            <a:extLst>
              <a:ext uri="{FF2B5EF4-FFF2-40B4-BE49-F238E27FC236}">
                <a16:creationId xmlns:a16="http://schemas.microsoft.com/office/drawing/2014/main" id="{D4848BC6-B9F6-D480-626D-AD62D8672EB2}"/>
              </a:ext>
            </a:extLst>
          </p:cNvPr>
          <p:cNvSpPr txBox="1">
            <a:spLocks/>
          </p:cNvSpPr>
          <p:nvPr/>
        </p:nvSpPr>
        <p:spPr>
          <a:xfrm>
            <a:off x="366714" y="2094055"/>
            <a:ext cx="2182752"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animals</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9896474" y="1832106"/>
            <a:ext cx="1971675"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humans</a:t>
            </a:r>
          </a:p>
        </p:txBody>
      </p:sp>
      <p:sp>
        <p:nvSpPr>
          <p:cNvPr id="13" name="Title 1">
            <a:extLst>
              <a:ext uri="{FF2B5EF4-FFF2-40B4-BE49-F238E27FC236}">
                <a16:creationId xmlns:a16="http://schemas.microsoft.com/office/drawing/2014/main" id="{C489F513-ACF3-1730-FCDA-F796D97B8633}"/>
              </a:ext>
            </a:extLst>
          </p:cNvPr>
          <p:cNvSpPr txBox="1">
            <a:spLocks/>
          </p:cNvSpPr>
          <p:nvPr/>
        </p:nvSpPr>
        <p:spPr>
          <a:xfrm>
            <a:off x="253526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a:t>
            </a:r>
          </a:p>
        </p:txBody>
      </p:sp>
      <p:sp>
        <p:nvSpPr>
          <p:cNvPr id="14" name="Title 1">
            <a:extLst>
              <a:ext uri="{FF2B5EF4-FFF2-40B4-BE49-F238E27FC236}">
                <a16:creationId xmlns:a16="http://schemas.microsoft.com/office/drawing/2014/main" id="{D280EA57-9032-BE42-0F4B-11EFDD016B53}"/>
              </a:ext>
            </a:extLst>
          </p:cNvPr>
          <p:cNvSpPr txBox="1">
            <a:spLocks/>
          </p:cNvSpPr>
          <p:nvPr/>
        </p:nvSpPr>
        <p:spPr>
          <a:xfrm>
            <a:off x="2535266" y="2064381"/>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Human cases from spillovers only</a:t>
            </a:r>
          </a:p>
        </p:txBody>
      </p:sp>
      <p:sp>
        <p:nvSpPr>
          <p:cNvPr id="15" name="Title 1">
            <a:extLst>
              <a:ext uri="{FF2B5EF4-FFF2-40B4-BE49-F238E27FC236}">
                <a16:creationId xmlns:a16="http://schemas.microsoft.com/office/drawing/2014/main" id="{92C0C711-EF33-52CB-20DB-AC0AA5AA6F1F}"/>
              </a:ext>
            </a:extLst>
          </p:cNvPr>
          <p:cNvSpPr txBox="1">
            <a:spLocks/>
          </p:cNvSpPr>
          <p:nvPr/>
        </p:nvSpPr>
        <p:spPr>
          <a:xfrm>
            <a:off x="4908605" y="1062508"/>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III</a:t>
            </a:r>
          </a:p>
        </p:txBody>
      </p:sp>
      <p:sp>
        <p:nvSpPr>
          <p:cNvPr id="16" name="Title 1">
            <a:extLst>
              <a:ext uri="{FF2B5EF4-FFF2-40B4-BE49-F238E27FC236}">
                <a16:creationId xmlns:a16="http://schemas.microsoft.com/office/drawing/2014/main" id="{5EE7083D-1A27-B493-7A63-961C4910C71F}"/>
              </a:ext>
            </a:extLst>
          </p:cNvPr>
          <p:cNvSpPr txBox="1">
            <a:spLocks/>
          </p:cNvSpPr>
          <p:nvPr/>
        </p:nvSpPr>
        <p:spPr>
          <a:xfrm>
            <a:off x="721833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IV</a:t>
            </a:r>
          </a:p>
        </p:txBody>
      </p:sp>
      <p:sp>
        <p:nvSpPr>
          <p:cNvPr id="17" name="Title 1">
            <a:extLst>
              <a:ext uri="{FF2B5EF4-FFF2-40B4-BE49-F238E27FC236}">
                <a16:creationId xmlns:a16="http://schemas.microsoft.com/office/drawing/2014/main" id="{831FB851-0231-D7B8-E419-FBDA40B35EF0}"/>
              </a:ext>
            </a:extLst>
          </p:cNvPr>
          <p:cNvSpPr txBox="1">
            <a:spLocks/>
          </p:cNvSpPr>
          <p:nvPr/>
        </p:nvSpPr>
        <p:spPr>
          <a:xfrm>
            <a:off x="4922808" y="2188509"/>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Stuttering chains of transmission in humans</a:t>
            </a:r>
          </a:p>
        </p:txBody>
      </p:sp>
      <p:sp>
        <p:nvSpPr>
          <p:cNvPr id="18" name="Title 1">
            <a:extLst>
              <a:ext uri="{FF2B5EF4-FFF2-40B4-BE49-F238E27FC236}">
                <a16:creationId xmlns:a16="http://schemas.microsoft.com/office/drawing/2014/main" id="{04823516-6C0B-9255-DCD0-DCE5F6B6D3B0}"/>
              </a:ext>
            </a:extLst>
          </p:cNvPr>
          <p:cNvSpPr txBox="1">
            <a:spLocks/>
          </p:cNvSpPr>
          <p:nvPr/>
        </p:nvSpPr>
        <p:spPr>
          <a:xfrm>
            <a:off x="7304142" y="2186910"/>
            <a:ext cx="2600324" cy="7991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Sustained transmission and human outbreaks</a:t>
            </a:r>
          </a:p>
        </p:txBody>
      </p:sp>
      <p:pic>
        <p:nvPicPr>
          <p:cNvPr id="65538" name="Picture 2" descr="What Every Puppy Owner Needs to Know About Parvo in Puppies">
            <a:extLst>
              <a:ext uri="{FF2B5EF4-FFF2-40B4-BE49-F238E27FC236}">
                <a16:creationId xmlns:a16="http://schemas.microsoft.com/office/drawing/2014/main" id="{50BC7077-407F-3C78-3148-642D859974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0" t="25581"/>
          <a:stretch/>
        </p:blipFill>
        <p:spPr bwMode="auto">
          <a:xfrm>
            <a:off x="276225" y="3256145"/>
            <a:ext cx="2182752" cy="13410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A49E0B1-DFD3-7EDC-9BC9-9A5B6692BBB1}"/>
              </a:ext>
            </a:extLst>
          </p:cNvPr>
          <p:cNvSpPr txBox="1"/>
          <p:nvPr/>
        </p:nvSpPr>
        <p:spPr>
          <a:xfrm>
            <a:off x="366714" y="4482926"/>
            <a:ext cx="1885950" cy="369332"/>
          </a:xfrm>
          <a:prstGeom prst="rect">
            <a:avLst/>
          </a:prstGeom>
          <a:solidFill>
            <a:schemeClr val="bg1"/>
          </a:solidFill>
        </p:spPr>
        <p:txBody>
          <a:bodyPr wrap="square" rtlCol="0">
            <a:spAutoFit/>
          </a:bodyPr>
          <a:lstStyle/>
          <a:p>
            <a:r>
              <a:rPr lang="en-US" b="0" i="0" dirty="0">
                <a:solidFill>
                  <a:srgbClr val="000000"/>
                </a:solidFill>
                <a:effectLst/>
              </a:rPr>
              <a:t>canine parvovirus</a:t>
            </a:r>
            <a:endParaRPr lang="en-US" i="1" dirty="0">
              <a:cs typeface="Franklin Gothic Medium"/>
            </a:endParaRPr>
          </a:p>
        </p:txBody>
      </p:sp>
      <p:pic>
        <p:nvPicPr>
          <p:cNvPr id="65540" name="Picture 4" descr="Rabies: Symptoms, causes, vaccine, treatment, and prevention">
            <a:extLst>
              <a:ext uri="{FF2B5EF4-FFF2-40B4-BE49-F238E27FC236}">
                <a16:creationId xmlns:a16="http://schemas.microsoft.com/office/drawing/2014/main" id="{AC58B45B-9D02-021F-B0FB-EACE12468B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000" r="15000" b="18827"/>
          <a:stretch/>
        </p:blipFill>
        <p:spPr bwMode="auto">
          <a:xfrm>
            <a:off x="2725853" y="3206816"/>
            <a:ext cx="1985246" cy="16454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D95D26D-FDE2-F34B-6E3E-1DE214EE4273}"/>
              </a:ext>
            </a:extLst>
          </p:cNvPr>
          <p:cNvSpPr txBox="1"/>
          <p:nvPr/>
        </p:nvSpPr>
        <p:spPr>
          <a:xfrm>
            <a:off x="2996599" y="4801284"/>
            <a:ext cx="1480151" cy="369332"/>
          </a:xfrm>
          <a:prstGeom prst="rect">
            <a:avLst/>
          </a:prstGeom>
          <a:noFill/>
        </p:spPr>
        <p:txBody>
          <a:bodyPr wrap="square" rtlCol="0">
            <a:spAutoFit/>
          </a:bodyPr>
          <a:lstStyle/>
          <a:p>
            <a:pPr algn="ctr"/>
            <a:r>
              <a:rPr lang="en-US" b="0" i="0" dirty="0">
                <a:solidFill>
                  <a:srgbClr val="000000"/>
                </a:solidFill>
                <a:effectLst/>
              </a:rPr>
              <a:t>rabies virus</a:t>
            </a:r>
            <a:endParaRPr lang="en-US" i="1" dirty="0">
              <a:cs typeface="Franklin Gothic Medium"/>
            </a:endParaRPr>
          </a:p>
        </p:txBody>
      </p:sp>
      <p:pic>
        <p:nvPicPr>
          <p:cNvPr id="65544" name="Picture 8" descr="There are now 41+ cases of monkeypox in Georgia. DPH says it's easier to  overlook — and undercount | Georgia Public Broadcasting">
            <a:extLst>
              <a:ext uri="{FF2B5EF4-FFF2-40B4-BE49-F238E27FC236}">
                <a16:creationId xmlns:a16="http://schemas.microsoft.com/office/drawing/2014/main" id="{586DE6D3-F083-27F6-CDFE-CC0CEDDEC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7975" y="3314510"/>
            <a:ext cx="2258857"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33255E0-C3F7-9EF4-AC11-85FBA188BFB6}"/>
              </a:ext>
            </a:extLst>
          </p:cNvPr>
          <p:cNvSpPr txBox="1"/>
          <p:nvPr/>
        </p:nvSpPr>
        <p:spPr>
          <a:xfrm>
            <a:off x="4653040" y="4766361"/>
            <a:ext cx="2908725" cy="369332"/>
          </a:xfrm>
          <a:prstGeom prst="rect">
            <a:avLst/>
          </a:prstGeom>
          <a:noFill/>
        </p:spPr>
        <p:txBody>
          <a:bodyPr wrap="square" rtlCol="0">
            <a:spAutoFit/>
          </a:bodyPr>
          <a:lstStyle/>
          <a:p>
            <a:pPr algn="ctr"/>
            <a:r>
              <a:rPr lang="en-US" b="0" i="0" dirty="0">
                <a:solidFill>
                  <a:srgbClr val="000000"/>
                </a:solidFill>
                <a:effectLst/>
              </a:rPr>
              <a:t>monkeypox (pre-2022)</a:t>
            </a:r>
            <a:endParaRPr lang="en-US" i="1" dirty="0">
              <a:cs typeface="Franklin Gothic Medium"/>
            </a:endParaRPr>
          </a:p>
        </p:txBody>
      </p:sp>
      <p:pic>
        <p:nvPicPr>
          <p:cNvPr id="65546" name="Picture 10" descr="Ebola Spreading 'Exponentially' as Patients Seek Beds in Liberia">
            <a:extLst>
              <a:ext uri="{FF2B5EF4-FFF2-40B4-BE49-F238E27FC236}">
                <a16:creationId xmlns:a16="http://schemas.microsoft.com/office/drawing/2014/main" id="{264DF859-4305-462C-6C5A-1F6F4BB9803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682" t="15253"/>
          <a:stretch/>
        </p:blipFill>
        <p:spPr bwMode="auto">
          <a:xfrm>
            <a:off x="7738055" y="3349963"/>
            <a:ext cx="1870865" cy="14841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71ED59E-770D-375C-AA93-031C4459F225}"/>
              </a:ext>
            </a:extLst>
          </p:cNvPr>
          <p:cNvSpPr txBox="1"/>
          <p:nvPr/>
        </p:nvSpPr>
        <p:spPr>
          <a:xfrm>
            <a:off x="7304142" y="4786095"/>
            <a:ext cx="2600323" cy="646331"/>
          </a:xfrm>
          <a:prstGeom prst="rect">
            <a:avLst/>
          </a:prstGeom>
          <a:noFill/>
        </p:spPr>
        <p:txBody>
          <a:bodyPr wrap="square" rtlCol="0">
            <a:spAutoFit/>
          </a:bodyPr>
          <a:lstStyle/>
          <a:p>
            <a:pPr algn="ctr"/>
            <a:r>
              <a:rPr lang="en-US" b="0" i="0" dirty="0">
                <a:solidFill>
                  <a:srgbClr val="000000"/>
                </a:solidFill>
                <a:effectLst/>
              </a:rPr>
              <a:t>Ebola virus (especially post-2014)</a:t>
            </a:r>
            <a:endParaRPr lang="en-US" i="1" dirty="0">
              <a:cs typeface="Franklin Gothic Medium"/>
            </a:endParaRPr>
          </a:p>
        </p:txBody>
      </p:sp>
      <p:pic>
        <p:nvPicPr>
          <p:cNvPr id="65548" name="Picture 12" descr="Tuberculosis - Wikipedia">
            <a:extLst>
              <a:ext uri="{FF2B5EF4-FFF2-40B4-BE49-F238E27FC236}">
                <a16:creationId xmlns:a16="http://schemas.microsoft.com/office/drawing/2014/main" id="{063EF735-272C-2BCA-B499-FE1D29B576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5210" y="3369707"/>
            <a:ext cx="2181909" cy="13949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7AB96D-8C79-89D9-FAA0-19AE40693CAA}"/>
              </a:ext>
            </a:extLst>
          </p:cNvPr>
          <p:cNvSpPr txBox="1"/>
          <p:nvPr/>
        </p:nvSpPr>
        <p:spPr>
          <a:xfrm>
            <a:off x="10136088" y="4734664"/>
            <a:ext cx="1480151" cy="369332"/>
          </a:xfrm>
          <a:prstGeom prst="rect">
            <a:avLst/>
          </a:prstGeom>
          <a:solidFill>
            <a:schemeClr val="bg1"/>
          </a:solidFill>
        </p:spPr>
        <p:txBody>
          <a:bodyPr wrap="square" rtlCol="0">
            <a:spAutoFit/>
          </a:bodyPr>
          <a:lstStyle/>
          <a:p>
            <a:pPr algn="ctr"/>
            <a:r>
              <a:rPr lang="en-US" b="0" i="0" dirty="0">
                <a:solidFill>
                  <a:srgbClr val="000000"/>
                </a:solidFill>
                <a:effectLst/>
              </a:rPr>
              <a:t>Tuberculosis</a:t>
            </a:r>
            <a:endParaRPr lang="en-US" i="1" dirty="0">
              <a:cs typeface="Franklin Gothic Medium"/>
            </a:endParaRPr>
          </a:p>
        </p:txBody>
      </p:sp>
      <p:sp>
        <p:nvSpPr>
          <p:cNvPr id="2" name="Title 1">
            <a:extLst>
              <a:ext uri="{FF2B5EF4-FFF2-40B4-BE49-F238E27FC236}">
                <a16:creationId xmlns:a16="http://schemas.microsoft.com/office/drawing/2014/main" id="{E7C51CE2-9C8A-166A-72C7-37469527F5A6}"/>
              </a:ext>
            </a:extLst>
          </p:cNvPr>
          <p:cNvSpPr txBox="1">
            <a:spLocks/>
          </p:cNvSpPr>
          <p:nvPr/>
        </p:nvSpPr>
        <p:spPr>
          <a:xfrm>
            <a:off x="-1" y="5990000"/>
            <a:ext cx="12192000" cy="5470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Zoonotic pathogens can be classed according to their R</a:t>
            </a:r>
            <a:r>
              <a:rPr lang="en-US" sz="3000" baseline="-25000" dirty="0">
                <a:latin typeface="+mn-lt"/>
              </a:rPr>
              <a:t>0</a:t>
            </a:r>
            <a:r>
              <a:rPr lang="en-US" sz="3000" dirty="0">
                <a:latin typeface="+mn-lt"/>
              </a:rPr>
              <a:t> in humans.</a:t>
            </a:r>
          </a:p>
        </p:txBody>
      </p:sp>
      <p:sp>
        <p:nvSpPr>
          <p:cNvPr id="7" name="TextBox 6">
            <a:extLst>
              <a:ext uri="{FF2B5EF4-FFF2-40B4-BE49-F238E27FC236}">
                <a16:creationId xmlns:a16="http://schemas.microsoft.com/office/drawing/2014/main" id="{E1E26CD6-BABD-16DB-A1DD-04B3780A3C37}"/>
              </a:ext>
            </a:extLst>
          </p:cNvPr>
          <p:cNvSpPr txBox="1"/>
          <p:nvPr/>
        </p:nvSpPr>
        <p:spPr>
          <a:xfrm>
            <a:off x="3095351" y="5448642"/>
            <a:ext cx="1480151" cy="461665"/>
          </a:xfrm>
          <a:prstGeom prst="rect">
            <a:avLst/>
          </a:prstGeom>
          <a:noFill/>
        </p:spPr>
        <p:txBody>
          <a:bodyPr wrap="square" rtlCol="0">
            <a:spAutoFit/>
          </a:bodyPr>
          <a:lstStyle/>
          <a:p>
            <a:pPr algn="ctr"/>
            <a:r>
              <a:rPr lang="en-US" sz="2400" b="0" i="0" dirty="0">
                <a:solidFill>
                  <a:srgbClr val="000000"/>
                </a:solidFill>
                <a:effectLst/>
              </a:rPr>
              <a:t>R</a:t>
            </a:r>
            <a:r>
              <a:rPr lang="en-US" sz="2400" b="0" i="0" baseline="-25000" dirty="0">
                <a:solidFill>
                  <a:srgbClr val="000000"/>
                </a:solidFill>
                <a:effectLst/>
              </a:rPr>
              <a:t>0</a:t>
            </a:r>
            <a:r>
              <a:rPr lang="en-US" sz="2400" b="0" i="0" dirty="0">
                <a:solidFill>
                  <a:srgbClr val="000000"/>
                </a:solidFill>
                <a:effectLst/>
              </a:rPr>
              <a:t> &lt; 1</a:t>
            </a:r>
            <a:endParaRPr lang="en-US" sz="2400" i="1" dirty="0">
              <a:cs typeface="Franklin Gothic Medium"/>
            </a:endParaRPr>
          </a:p>
        </p:txBody>
      </p:sp>
      <p:sp>
        <p:nvSpPr>
          <p:cNvPr id="10" name="TextBox 9">
            <a:extLst>
              <a:ext uri="{FF2B5EF4-FFF2-40B4-BE49-F238E27FC236}">
                <a16:creationId xmlns:a16="http://schemas.microsoft.com/office/drawing/2014/main" id="{C38023F7-7EE8-1684-A51A-BB27E4E49D80}"/>
              </a:ext>
            </a:extLst>
          </p:cNvPr>
          <p:cNvSpPr txBox="1"/>
          <p:nvPr/>
        </p:nvSpPr>
        <p:spPr>
          <a:xfrm>
            <a:off x="7778421" y="5512119"/>
            <a:ext cx="1480151" cy="461665"/>
          </a:xfrm>
          <a:prstGeom prst="rect">
            <a:avLst/>
          </a:prstGeom>
          <a:noFill/>
        </p:spPr>
        <p:txBody>
          <a:bodyPr wrap="square" rtlCol="0">
            <a:spAutoFit/>
          </a:bodyPr>
          <a:lstStyle/>
          <a:p>
            <a:pPr algn="ctr"/>
            <a:r>
              <a:rPr lang="en-US" sz="2400" b="0" i="0" dirty="0">
                <a:solidFill>
                  <a:srgbClr val="000000"/>
                </a:solidFill>
                <a:effectLst/>
              </a:rPr>
              <a:t>R</a:t>
            </a:r>
            <a:r>
              <a:rPr lang="en-US" sz="2400" b="0" i="0" baseline="-25000" dirty="0">
                <a:solidFill>
                  <a:srgbClr val="000000"/>
                </a:solidFill>
                <a:effectLst/>
              </a:rPr>
              <a:t>0</a:t>
            </a:r>
            <a:r>
              <a:rPr lang="en-US" sz="2400" b="0" i="0" dirty="0">
                <a:solidFill>
                  <a:srgbClr val="000000"/>
                </a:solidFill>
                <a:effectLst/>
              </a:rPr>
              <a:t> &gt; 1</a:t>
            </a:r>
            <a:endParaRPr lang="en-US" sz="2400" i="1" dirty="0">
              <a:cs typeface="Franklin Gothic Medium"/>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1BE600-E502-0A56-8FCF-2F5FB78DCDA7}"/>
                  </a:ext>
                </a:extLst>
              </p:cNvPr>
              <p:cNvSpPr txBox="1"/>
              <p:nvPr/>
            </p:nvSpPr>
            <p:spPr>
              <a:xfrm>
                <a:off x="5359428" y="5432426"/>
                <a:ext cx="1480151" cy="461665"/>
              </a:xfrm>
              <a:prstGeom prst="rect">
                <a:avLst/>
              </a:prstGeom>
              <a:noFill/>
            </p:spPr>
            <p:txBody>
              <a:bodyPr wrap="square" rtlCol="0">
                <a:spAutoFit/>
              </a:bodyPr>
              <a:lstStyle/>
              <a:p>
                <a:pPr algn="ctr"/>
                <a:r>
                  <a:rPr lang="en-US" sz="2400" b="0" i="0" dirty="0">
                    <a:solidFill>
                      <a:srgbClr val="000000"/>
                    </a:solidFill>
                    <a:effectLst/>
                  </a:rPr>
                  <a:t>R</a:t>
                </a:r>
                <a:r>
                  <a:rPr lang="en-US" sz="2400" b="0" i="0" baseline="-25000" dirty="0">
                    <a:solidFill>
                      <a:srgbClr val="000000"/>
                    </a:solidFill>
                    <a:effectLst/>
                  </a:rPr>
                  <a:t>0</a:t>
                </a:r>
                <a:r>
                  <a:rPr lang="en-US" sz="2400" b="0" i="0" dirty="0">
                    <a:solidFill>
                      <a:srgbClr val="000000"/>
                    </a:solidFill>
                    <a:effectLst/>
                  </a:rPr>
                  <a:t> </a:t>
                </a:r>
                <a14:m>
                  <m:oMath xmlns:m="http://schemas.openxmlformats.org/officeDocument/2006/math">
                    <m:r>
                      <a:rPr lang="en-US" sz="2400" b="0" i="1" dirty="0" smtClean="0">
                        <a:solidFill>
                          <a:srgbClr val="000000"/>
                        </a:solidFill>
                        <a:effectLst/>
                        <a:latin typeface="Cambria Math" panose="02040503050406030204" pitchFamily="18" charset="0"/>
                        <a:ea typeface="Cambria Math" panose="02040503050406030204" pitchFamily="18" charset="0"/>
                      </a:rPr>
                      <m:t>≈</m:t>
                    </m:r>
                  </m:oMath>
                </a14:m>
                <a:r>
                  <a:rPr lang="en-US" sz="2400" b="0" i="0" dirty="0">
                    <a:solidFill>
                      <a:srgbClr val="000000"/>
                    </a:solidFill>
                    <a:effectLst/>
                  </a:rPr>
                  <a:t> 1</a:t>
                </a:r>
                <a:endParaRPr lang="en-US" sz="2400" i="1" dirty="0">
                  <a:cs typeface="Franklin Gothic Medium"/>
                </a:endParaRPr>
              </a:p>
            </p:txBody>
          </p:sp>
        </mc:Choice>
        <mc:Fallback xmlns="">
          <p:sp>
            <p:nvSpPr>
              <p:cNvPr id="11" name="TextBox 10">
                <a:extLst>
                  <a:ext uri="{FF2B5EF4-FFF2-40B4-BE49-F238E27FC236}">
                    <a16:creationId xmlns:a16="http://schemas.microsoft.com/office/drawing/2014/main" id="{D01BE600-E502-0A56-8FCF-2F5FB78DCDA7}"/>
                  </a:ext>
                </a:extLst>
              </p:cNvPr>
              <p:cNvSpPr txBox="1">
                <a:spLocks noRot="1" noChangeAspect="1" noMove="1" noResize="1" noEditPoints="1" noAdjustHandles="1" noChangeArrowheads="1" noChangeShapeType="1" noTextEdit="1"/>
              </p:cNvSpPr>
              <p:nvPr/>
            </p:nvSpPr>
            <p:spPr>
              <a:xfrm>
                <a:off x="5359428" y="5432426"/>
                <a:ext cx="1480151" cy="461665"/>
              </a:xfrm>
              <a:prstGeom prst="rect">
                <a:avLst/>
              </a:prstGeom>
              <a:blipFill>
                <a:blip r:embed="rId8"/>
                <a:stretch>
                  <a:fillRect t="-7895" b="-2894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3400322D-DAC7-E83F-AA82-32D5CCB075DB}"/>
              </a:ext>
            </a:extLst>
          </p:cNvPr>
          <p:cNvSpPr txBox="1"/>
          <p:nvPr/>
        </p:nvSpPr>
        <p:spPr>
          <a:xfrm>
            <a:off x="8934450" y="6510444"/>
            <a:ext cx="3217824" cy="369332"/>
          </a:xfrm>
          <a:prstGeom prst="rect">
            <a:avLst/>
          </a:prstGeom>
          <a:solidFill>
            <a:schemeClr val="bg1"/>
          </a:solid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Tree>
    <p:extLst>
      <p:ext uri="{BB962C8B-B14F-4D97-AF65-F5344CB8AC3E}">
        <p14:creationId xmlns:p14="http://schemas.microsoft.com/office/powerpoint/2010/main" val="7620524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2794F2-FE80-4C7E-8BFF-B0561DEE5DE7}"/>
              </a:ext>
            </a:extLst>
          </p:cNvPr>
          <p:cNvSpPr/>
          <p:nvPr/>
        </p:nvSpPr>
        <p:spPr>
          <a:xfrm>
            <a:off x="9896474" y="972375"/>
            <a:ext cx="2028542" cy="4848017"/>
          </a:xfrm>
          <a:prstGeom prst="rect">
            <a:avLst/>
          </a:prstGeom>
          <a:solidFill>
            <a:srgbClr val="FFFF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246914"/>
            <a:ext cx="11334749" cy="7991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rPr>
              <a:t>Most stage V pathogens once had an animal origin, as well!</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9591675" y="1046074"/>
            <a:ext cx="2600325"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9896474" y="1832106"/>
            <a:ext cx="1971675"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mn-lt"/>
              </a:rPr>
              <a:t>Transmits exclusively in humans</a:t>
            </a:r>
          </a:p>
        </p:txBody>
      </p:sp>
      <p:sp>
        <p:nvSpPr>
          <p:cNvPr id="27" name="TextBox 26">
            <a:extLst>
              <a:ext uri="{FF2B5EF4-FFF2-40B4-BE49-F238E27FC236}">
                <a16:creationId xmlns:a16="http://schemas.microsoft.com/office/drawing/2014/main" id="{AF7AB96D-8C79-89D9-FAA0-19AE40693CAA}"/>
              </a:ext>
            </a:extLst>
          </p:cNvPr>
          <p:cNvSpPr txBox="1"/>
          <p:nvPr/>
        </p:nvSpPr>
        <p:spPr>
          <a:xfrm>
            <a:off x="10136088" y="4734664"/>
            <a:ext cx="1480151" cy="369332"/>
          </a:xfrm>
          <a:prstGeom prst="rect">
            <a:avLst/>
          </a:prstGeom>
          <a:noFill/>
        </p:spPr>
        <p:txBody>
          <a:bodyPr wrap="square" rtlCol="0">
            <a:spAutoFit/>
          </a:bodyPr>
          <a:lstStyle/>
          <a:p>
            <a:pPr algn="ctr"/>
            <a:r>
              <a:rPr lang="en-US" b="0" i="0" dirty="0">
                <a:solidFill>
                  <a:srgbClr val="000000"/>
                </a:solidFill>
                <a:effectLst/>
              </a:rPr>
              <a:t>HIV</a:t>
            </a:r>
            <a:endParaRPr lang="en-US" i="1" dirty="0">
              <a:cs typeface="Franklin Gothic Medium"/>
            </a:endParaRPr>
          </a:p>
        </p:txBody>
      </p:sp>
      <p:sp>
        <p:nvSpPr>
          <p:cNvPr id="19" name="TextBox 18">
            <a:extLst>
              <a:ext uri="{FF2B5EF4-FFF2-40B4-BE49-F238E27FC236}">
                <a16:creationId xmlns:a16="http://schemas.microsoft.com/office/drawing/2014/main" id="{3B15FC4A-5068-FCB7-80A2-4C8A83B9CF89}"/>
              </a:ext>
            </a:extLst>
          </p:cNvPr>
          <p:cNvSpPr txBox="1"/>
          <p:nvPr/>
        </p:nvSpPr>
        <p:spPr>
          <a:xfrm>
            <a:off x="7004649" y="6510444"/>
            <a:ext cx="5147625" cy="369332"/>
          </a:xfrm>
          <a:prstGeom prst="rect">
            <a:avLst/>
          </a:prstGeom>
          <a:solidFill>
            <a:schemeClr val="bg1"/>
          </a:solidFill>
        </p:spPr>
        <p:txBody>
          <a:bodyPr wrap="square" rtlCol="0">
            <a:spAutoFit/>
          </a:bodyPr>
          <a:lstStyle/>
          <a:p>
            <a:r>
              <a:rPr lang="en-US" dirty="0">
                <a:solidFill>
                  <a:srgbClr val="000000"/>
                </a:solidFill>
              </a:rPr>
              <a:t>Sharp &amp; Hahn. 2011. </a:t>
            </a:r>
            <a:r>
              <a:rPr lang="en-US" i="1" dirty="0">
                <a:solidFill>
                  <a:srgbClr val="000000"/>
                </a:solidFill>
              </a:rPr>
              <a:t>Cold Spring </a:t>
            </a:r>
            <a:r>
              <a:rPr lang="en-US" i="1" dirty="0" err="1">
                <a:solidFill>
                  <a:srgbClr val="000000"/>
                </a:solidFill>
              </a:rPr>
              <a:t>Harb</a:t>
            </a:r>
            <a:r>
              <a:rPr lang="en-US" i="1" dirty="0">
                <a:solidFill>
                  <a:srgbClr val="000000"/>
                </a:solidFill>
              </a:rPr>
              <a:t> </a:t>
            </a:r>
            <a:r>
              <a:rPr lang="en-US" i="1" dirty="0" err="1">
                <a:solidFill>
                  <a:srgbClr val="000000"/>
                </a:solidFill>
              </a:rPr>
              <a:t>Perspect</a:t>
            </a:r>
            <a:r>
              <a:rPr lang="en-US" i="1" dirty="0">
                <a:solidFill>
                  <a:srgbClr val="000000"/>
                </a:solidFill>
              </a:rPr>
              <a:t> Med</a:t>
            </a:r>
            <a:r>
              <a:rPr lang="en-US" i="1" dirty="0">
                <a:cs typeface="Franklin Gothic Medium"/>
              </a:rPr>
              <a:t>.</a:t>
            </a:r>
          </a:p>
        </p:txBody>
      </p:sp>
      <p:pic>
        <p:nvPicPr>
          <p:cNvPr id="82952" name="Picture 8">
            <a:extLst>
              <a:ext uri="{FF2B5EF4-FFF2-40B4-BE49-F238E27FC236}">
                <a16:creationId xmlns:a16="http://schemas.microsoft.com/office/drawing/2014/main" id="{BF631EF4-2FAA-57D9-BE8A-8002C057AD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120"/>
          <a:stretch/>
        </p:blipFill>
        <p:spPr bwMode="auto">
          <a:xfrm>
            <a:off x="145879" y="1863608"/>
            <a:ext cx="6240740" cy="4839673"/>
          </a:xfrm>
          <a:prstGeom prst="rect">
            <a:avLst/>
          </a:prstGeom>
          <a:noFill/>
          <a:extLst>
            <a:ext uri="{909E8E84-426E-40DD-AFC4-6F175D3DCCD1}">
              <a14:hiddenFill xmlns:a14="http://schemas.microsoft.com/office/drawing/2010/main">
                <a:solidFill>
                  <a:srgbClr val="FFFFFF"/>
                </a:solidFill>
              </a14:hiddenFill>
            </a:ext>
          </a:extLst>
        </p:spPr>
      </p:pic>
      <p:pic>
        <p:nvPicPr>
          <p:cNvPr id="82954" name="Picture 10" descr="HIV - Wikipedia">
            <a:extLst>
              <a:ext uri="{FF2B5EF4-FFF2-40B4-BE49-F238E27FC236}">
                <a16:creationId xmlns:a16="http://schemas.microsoft.com/office/drawing/2014/main" id="{1CDF83C7-87B6-7979-7C0A-01EDDC6624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859"/>
          <a:stretch/>
        </p:blipFill>
        <p:spPr bwMode="auto">
          <a:xfrm>
            <a:off x="10369888" y="3232229"/>
            <a:ext cx="1125747" cy="12011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hylogenetic tree of the SIV and HIV viruses">
            <a:extLst>
              <a:ext uri="{FF2B5EF4-FFF2-40B4-BE49-F238E27FC236}">
                <a16:creationId xmlns:a16="http://schemas.microsoft.com/office/drawing/2014/main" id="{88D8ED00-DB0C-9F5D-5D7E-D1C91F964A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2174" y="1046074"/>
            <a:ext cx="4462272" cy="4059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2247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378781" y="2875721"/>
            <a:ext cx="5543550" cy="3922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5361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378781" y="3909390"/>
            <a:ext cx="5543550" cy="2889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626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219755" y="4731025"/>
            <a:ext cx="5543550" cy="2126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63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0482B-84FB-EE88-040B-7C3CB91C1888}"/>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E4DD3E95-6360-8C00-EB06-B5AFBB483EE2}"/>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p:sp>
            <p:nvSpPr>
              <p:cNvPr id="22" name="Rectangle 21">
                <a:extLst>
                  <a:ext uri="{FF2B5EF4-FFF2-40B4-BE49-F238E27FC236}">
                    <a16:creationId xmlns:a16="http://schemas.microsoft.com/office/drawing/2014/main" id="{E4DD3E95-6360-8C00-EB06-B5AFBB483EE2}"/>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3"/>
                <a:stretch>
                  <a:fillRect/>
                </a:stretch>
              </a:blipFill>
              <a:ln>
                <a:noFill/>
              </a:ln>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D25542AA-A0F1-4D1F-CCBB-FF5718D52F70}"/>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pic>
        <p:nvPicPr>
          <p:cNvPr id="44" name="Picture 43">
            <a:extLst>
              <a:ext uri="{FF2B5EF4-FFF2-40B4-BE49-F238E27FC236}">
                <a16:creationId xmlns:a16="http://schemas.microsoft.com/office/drawing/2014/main" id="{960BC570-D9B8-F5EC-99DD-15DC694D16DE}"/>
              </a:ext>
            </a:extLst>
          </p:cNvPr>
          <p:cNvPicPr>
            <a:picLocks noChangeAspect="1"/>
          </p:cNvPicPr>
          <p:nvPr/>
        </p:nvPicPr>
        <p:blipFill>
          <a:blip r:embed="rId4"/>
          <a:stretch>
            <a:fillRect/>
          </a:stretch>
        </p:blipFill>
        <p:spPr>
          <a:xfrm>
            <a:off x="6132053" y="1457941"/>
            <a:ext cx="5397501" cy="4318000"/>
          </a:xfrm>
          <a:prstGeom prst="rect">
            <a:avLst/>
          </a:prstGeom>
        </p:spPr>
      </p:pic>
      <p:pic>
        <p:nvPicPr>
          <p:cNvPr id="45" name="Picture 44">
            <a:extLst>
              <a:ext uri="{FF2B5EF4-FFF2-40B4-BE49-F238E27FC236}">
                <a16:creationId xmlns:a16="http://schemas.microsoft.com/office/drawing/2014/main" id="{5C9A2225-E885-BF3D-B205-C597CB073233}"/>
              </a:ext>
            </a:extLst>
          </p:cNvPr>
          <p:cNvPicPr>
            <a:picLocks noChangeAspect="1"/>
          </p:cNvPicPr>
          <p:nvPr/>
        </p:nvPicPr>
        <p:blipFill>
          <a:blip r:embed="rId5"/>
          <a:stretch>
            <a:fillRect/>
          </a:stretch>
        </p:blipFill>
        <p:spPr>
          <a:xfrm>
            <a:off x="619682" y="1457941"/>
            <a:ext cx="5397500" cy="4318000"/>
          </a:xfrm>
          <a:prstGeom prst="rect">
            <a:avLst/>
          </a:prstGeom>
        </p:spPr>
      </p:pic>
      <p:sp>
        <p:nvSpPr>
          <p:cNvPr id="46" name="TextBox 45">
            <a:extLst>
              <a:ext uri="{FF2B5EF4-FFF2-40B4-BE49-F238E27FC236}">
                <a16:creationId xmlns:a16="http://schemas.microsoft.com/office/drawing/2014/main" id="{5AB94977-8335-FF99-A54F-7D8EB6008CAF}"/>
              </a:ext>
            </a:extLst>
          </p:cNvPr>
          <p:cNvSpPr txBox="1"/>
          <p:nvPr/>
        </p:nvSpPr>
        <p:spPr>
          <a:xfrm>
            <a:off x="379697" y="5755199"/>
            <a:ext cx="1259233" cy="477054"/>
          </a:xfrm>
          <a:prstGeom prst="rect">
            <a:avLst/>
          </a:prstGeom>
          <a:noFill/>
        </p:spPr>
        <p:txBody>
          <a:bodyPr wrap="square">
            <a:spAutoFit/>
          </a:bodyPr>
          <a:lstStyle/>
          <a:p>
            <a:r>
              <a:rPr lang="en-US" sz="2500" b="1" dirty="0">
                <a:solidFill>
                  <a:srgbClr val="C00000"/>
                </a:solidFill>
              </a:rPr>
              <a:t>R</a:t>
            </a:r>
            <a:r>
              <a:rPr lang="en-US" sz="2500" b="1" baseline="-25000" dirty="0">
                <a:solidFill>
                  <a:srgbClr val="C00000"/>
                </a:solidFill>
              </a:rPr>
              <a:t>0</a:t>
            </a:r>
            <a:r>
              <a:rPr lang="en-US" sz="2500" b="1" dirty="0">
                <a:solidFill>
                  <a:srgbClr val="C00000"/>
                </a:solidFill>
              </a:rPr>
              <a:t> </a:t>
            </a:r>
            <a:r>
              <a:rPr lang="en-US" sz="2500" dirty="0"/>
              <a:t> = 7</a:t>
            </a:r>
            <a:endParaRPr lang="en-US" sz="2500" baseline="-25000" dirty="0"/>
          </a:p>
        </p:txBody>
      </p:sp>
      <p:sp>
        <p:nvSpPr>
          <p:cNvPr id="2" name="TextBox 1">
            <a:extLst>
              <a:ext uri="{FF2B5EF4-FFF2-40B4-BE49-F238E27FC236}">
                <a16:creationId xmlns:a16="http://schemas.microsoft.com/office/drawing/2014/main" id="{EA8C8F41-F8E4-C37A-653C-AF9749DB4D2D}"/>
              </a:ext>
            </a:extLst>
          </p:cNvPr>
          <p:cNvSpPr txBox="1"/>
          <p:nvPr/>
        </p:nvSpPr>
        <p:spPr>
          <a:xfrm>
            <a:off x="379697" y="6273736"/>
            <a:ext cx="5779056" cy="477054"/>
          </a:xfrm>
          <a:prstGeom prst="rect">
            <a:avLst/>
          </a:prstGeom>
          <a:noFill/>
        </p:spPr>
        <p:txBody>
          <a:bodyPr wrap="square">
            <a:spAutoFit/>
          </a:bodyPr>
          <a:lstStyle/>
          <a:p>
            <a:r>
              <a:rPr lang="en-US" sz="2500" b="1" dirty="0" err="1">
                <a:solidFill>
                  <a:srgbClr val="C00000"/>
                </a:solidFill>
              </a:rPr>
              <a:t>P</a:t>
            </a:r>
            <a:r>
              <a:rPr lang="en-US" sz="2500" b="1" baseline="-25000" dirty="0" err="1">
                <a:solidFill>
                  <a:srgbClr val="C00000"/>
                </a:solidFill>
              </a:rPr>
              <a:t>v</a:t>
            </a:r>
            <a:r>
              <a:rPr lang="en-US" sz="2500" b="1" dirty="0">
                <a:solidFill>
                  <a:srgbClr val="C00000"/>
                </a:solidFill>
              </a:rPr>
              <a:t> </a:t>
            </a:r>
            <a:r>
              <a:rPr lang="en-US" sz="2500" dirty="0"/>
              <a:t> = 1 – 1/R</a:t>
            </a:r>
            <a:r>
              <a:rPr lang="en-US" sz="2500" baseline="-25000" dirty="0"/>
              <a:t>0</a:t>
            </a:r>
            <a:r>
              <a:rPr lang="en-US" sz="2500" dirty="0"/>
              <a:t> = 1 – (1/7) =  0.86</a:t>
            </a:r>
            <a:endParaRPr lang="en-US" sz="2500" baseline="-25000" dirty="0"/>
          </a:p>
        </p:txBody>
      </p:sp>
      <p:sp>
        <p:nvSpPr>
          <p:cNvPr id="3" name="TextBox 2">
            <a:extLst>
              <a:ext uri="{FF2B5EF4-FFF2-40B4-BE49-F238E27FC236}">
                <a16:creationId xmlns:a16="http://schemas.microsoft.com/office/drawing/2014/main" id="{F6A54433-D5F5-D26C-A7DA-50A22C4973C6}"/>
              </a:ext>
            </a:extLst>
          </p:cNvPr>
          <p:cNvSpPr txBox="1"/>
          <p:nvPr/>
        </p:nvSpPr>
        <p:spPr>
          <a:xfrm>
            <a:off x="5020235" y="5993726"/>
            <a:ext cx="7289170" cy="769441"/>
          </a:xfrm>
          <a:prstGeom prst="rect">
            <a:avLst/>
          </a:prstGeom>
          <a:noFill/>
        </p:spPr>
        <p:txBody>
          <a:bodyPr wrap="square">
            <a:spAutoFit/>
          </a:bodyPr>
          <a:lstStyle/>
          <a:p>
            <a:r>
              <a:rPr lang="en-US" sz="2200" dirty="0"/>
              <a:t>86% need to be immune to stop the disease from spreading. </a:t>
            </a:r>
          </a:p>
          <a:p>
            <a:r>
              <a:rPr lang="en-US" sz="2200" dirty="0"/>
              <a:t>That means only 14% remaining </a:t>
            </a:r>
            <a:r>
              <a:rPr lang="en-US" sz="2200" dirty="0" err="1"/>
              <a:t>susceptibles</a:t>
            </a:r>
            <a:r>
              <a:rPr lang="en-US" sz="2200" dirty="0"/>
              <a:t> are permitted!</a:t>
            </a:r>
          </a:p>
        </p:txBody>
      </p:sp>
    </p:spTree>
    <p:extLst>
      <p:ext uri="{BB962C8B-B14F-4D97-AF65-F5344CB8AC3E}">
        <p14:creationId xmlns:p14="http://schemas.microsoft.com/office/powerpoint/2010/main" val="41263641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Tree>
    <p:extLst>
      <p:ext uri="{BB962C8B-B14F-4D97-AF65-F5344CB8AC3E}">
        <p14:creationId xmlns:p14="http://schemas.microsoft.com/office/powerpoint/2010/main" val="1522848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3"/>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4"/>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5"/>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C4296D-5879-C708-1334-F4B711C89307}"/>
                  </a:ext>
                </a:extLst>
              </p:cNvPr>
              <p:cNvSpPr txBox="1"/>
              <p:nvPr/>
            </p:nvSpPr>
            <p:spPr>
              <a:xfrm>
                <a:off x="109538" y="6211669"/>
                <a:ext cx="5262562" cy="646331"/>
              </a:xfrm>
              <a:prstGeom prst="rect">
                <a:avLst/>
              </a:prstGeom>
              <a:noFill/>
            </p:spPr>
            <p:txBody>
              <a:bodyPr wrap="square">
                <a:spAutoFit/>
              </a:bodyPr>
              <a:lstStyle/>
              <a:p>
                <a:pPr algn="ctr"/>
                <a:r>
                  <a:rPr lang="en-US" i="1" dirty="0"/>
                  <a:t>Keeling &amp; Gilligan model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𝐻</m:t>
                        </m:r>
                      </m:sub>
                    </m:sSub>
                  </m:oMath>
                </a14:m>
                <a:r>
                  <a:rPr lang="en-US" i="1" dirty="0"/>
                  <a:t> for plague as proportional to the abundance of free-living infected fleas.</a:t>
                </a:r>
              </a:p>
            </p:txBody>
          </p:sp>
        </mc:Choice>
        <mc:Fallback xmlns="">
          <p:sp>
            <p:nvSpPr>
              <p:cNvPr id="5" name="TextBox 4">
                <a:extLst>
                  <a:ext uri="{FF2B5EF4-FFF2-40B4-BE49-F238E27FC236}">
                    <a16:creationId xmlns:a16="http://schemas.microsoft.com/office/drawing/2014/main" id="{23C4296D-5879-C708-1334-F4B711C89307}"/>
                  </a:ext>
                </a:extLst>
              </p:cNvPr>
              <p:cNvSpPr txBox="1">
                <a:spLocks noRot="1" noChangeAspect="1" noMove="1" noResize="1" noEditPoints="1" noAdjustHandles="1" noChangeArrowheads="1" noChangeShapeType="1" noTextEdit="1"/>
              </p:cNvSpPr>
              <p:nvPr/>
            </p:nvSpPr>
            <p:spPr>
              <a:xfrm>
                <a:off x="109538" y="6211669"/>
                <a:ext cx="5262562" cy="646331"/>
              </a:xfrm>
              <a:prstGeom prst="rect">
                <a:avLst/>
              </a:prstGeom>
              <a:blipFill>
                <a:blip r:embed="rId6"/>
                <a:stretch>
                  <a:fillRect l="-723" t="-3922" r="-1928" b="-13725"/>
                </a:stretch>
              </a:blipFill>
            </p:spPr>
            <p:txBody>
              <a:bodyPr/>
              <a:lstStyle/>
              <a:p>
                <a:r>
                  <a:rPr lang="en-US">
                    <a:noFill/>
                  </a:rPr>
                  <a:t> </a:t>
                </a:r>
              </a:p>
            </p:txBody>
          </p:sp>
        </mc:Fallback>
      </mc:AlternateContent>
    </p:spTree>
    <p:extLst>
      <p:ext uri="{BB962C8B-B14F-4D97-AF65-F5344CB8AC3E}">
        <p14:creationId xmlns:p14="http://schemas.microsoft.com/office/powerpoint/2010/main" val="12949630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chart&#10;&#10;Description automatically generated">
            <a:extLst>
              <a:ext uri="{FF2B5EF4-FFF2-40B4-BE49-F238E27FC236}">
                <a16:creationId xmlns:a16="http://schemas.microsoft.com/office/drawing/2014/main" id="{B77FC6C9-4B43-0502-7354-66C7456C0828}"/>
              </a:ext>
            </a:extLst>
          </p:cNvPr>
          <p:cNvPicPr>
            <a:picLocks noChangeAspect="1"/>
          </p:cNvPicPr>
          <p:nvPr/>
        </p:nvPicPr>
        <p:blipFill>
          <a:blip r:embed="rId3"/>
          <a:stretch>
            <a:fillRect/>
          </a:stretch>
        </p:blipFill>
        <p:spPr>
          <a:xfrm>
            <a:off x="326372" y="1188879"/>
            <a:ext cx="6084795" cy="4884738"/>
          </a:xfrm>
          <a:prstGeom prst="rect">
            <a:avLst/>
          </a:prstGeom>
        </p:spPr>
      </p:pic>
      <p:sp>
        <p:nvSpPr>
          <p:cNvPr id="52" name="Title 1">
            <a:extLst>
              <a:ext uri="{FF2B5EF4-FFF2-40B4-BE49-F238E27FC236}">
                <a16:creationId xmlns:a16="http://schemas.microsoft.com/office/drawing/2014/main" id="{B60334C6-F1F0-F3AA-6745-380AE25E06A2}"/>
              </a:ext>
            </a:extLst>
          </p:cNvPr>
          <p:cNvSpPr txBox="1">
            <a:spLocks/>
          </p:cNvSpPr>
          <p:nvPr/>
        </p:nvSpPr>
        <p:spPr>
          <a:xfrm>
            <a:off x="1981200" y="28180"/>
            <a:ext cx="8734425" cy="130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Fleas get infected from rats.</a:t>
            </a:r>
          </a:p>
          <a:p>
            <a:pPr algn="ctr"/>
            <a:r>
              <a:rPr lang="en-US" sz="3000" dirty="0">
                <a:latin typeface="+mn-lt"/>
              </a:rPr>
              <a:t>Humans get infected from free-living infected fleas!</a:t>
            </a:r>
          </a:p>
        </p:txBody>
      </p:sp>
      <p:sp>
        <p:nvSpPr>
          <p:cNvPr id="53" name="Title 1">
            <a:extLst>
              <a:ext uri="{FF2B5EF4-FFF2-40B4-BE49-F238E27FC236}">
                <a16:creationId xmlns:a16="http://schemas.microsoft.com/office/drawing/2014/main" id="{26613C52-01D1-4866-22F6-327C02C5CDBC}"/>
              </a:ext>
            </a:extLst>
          </p:cNvPr>
          <p:cNvSpPr txBox="1">
            <a:spLocks/>
          </p:cNvSpPr>
          <p:nvPr/>
        </p:nvSpPr>
        <p:spPr>
          <a:xfrm>
            <a:off x="7112653" y="1300956"/>
            <a:ext cx="4752975" cy="4256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0" i="1" dirty="0">
                <a:solidFill>
                  <a:srgbClr val="333333"/>
                </a:solidFill>
                <a:effectLst/>
                <a:latin typeface="+mn-lt"/>
              </a:rPr>
              <a:t>“…from April 18 onwards, quantities of dead or dying rats were found in factories and warehouses…From the outer suburbs to the center of the town, in all the byways where the doctor's duties took him, in every thoroughfare, rats were piled up in garbage cans or lying in long lines in the gutters…On the fourth day the rats began to come out and die in batches…”</a:t>
            </a:r>
          </a:p>
          <a:p>
            <a:endParaRPr lang="en-US" sz="2000" i="1" dirty="0">
              <a:solidFill>
                <a:srgbClr val="333333"/>
              </a:solidFill>
              <a:latin typeface="+mn-lt"/>
            </a:endParaRPr>
          </a:p>
          <a:p>
            <a:pPr algn="r"/>
            <a:r>
              <a:rPr lang="en-US" sz="2000" i="1" dirty="0">
                <a:solidFill>
                  <a:srgbClr val="333333"/>
                </a:solidFill>
                <a:latin typeface="+mn-lt"/>
              </a:rPr>
              <a:t>--La </a:t>
            </a:r>
            <a:r>
              <a:rPr lang="en-US" sz="2000" i="1" dirty="0" err="1">
                <a:solidFill>
                  <a:srgbClr val="333333"/>
                </a:solidFill>
                <a:latin typeface="+mn-lt"/>
              </a:rPr>
              <a:t>Peste</a:t>
            </a:r>
            <a:r>
              <a:rPr lang="en-US" sz="2000" i="1" dirty="0">
                <a:solidFill>
                  <a:srgbClr val="333333"/>
                </a:solidFill>
                <a:latin typeface="+mn-lt"/>
              </a:rPr>
              <a:t>, </a:t>
            </a:r>
            <a:r>
              <a:rPr lang="en-US" sz="2000" dirty="0">
                <a:solidFill>
                  <a:srgbClr val="333333"/>
                </a:solidFill>
                <a:latin typeface="+mn-lt"/>
              </a:rPr>
              <a:t>Albert Camus (1948)</a:t>
            </a:r>
            <a:endParaRPr lang="en-US" sz="2000" i="1" dirty="0">
              <a:latin typeface="+mn-lt"/>
            </a:endParaRPr>
          </a:p>
        </p:txBody>
      </p:sp>
      <p:sp>
        <p:nvSpPr>
          <p:cNvPr id="57" name="Rectangle 56">
            <a:extLst>
              <a:ext uri="{FF2B5EF4-FFF2-40B4-BE49-F238E27FC236}">
                <a16:creationId xmlns:a16="http://schemas.microsoft.com/office/drawing/2014/main" id="{A066E499-90D5-F94D-724D-DB3921FBCA89}"/>
              </a:ext>
            </a:extLst>
          </p:cNvPr>
          <p:cNvSpPr/>
          <p:nvPr/>
        </p:nvSpPr>
        <p:spPr>
          <a:xfrm>
            <a:off x="1240773" y="1675049"/>
            <a:ext cx="3048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661772A-421D-9A8A-F18B-BFF3CA296C44}"/>
              </a:ext>
            </a:extLst>
          </p:cNvPr>
          <p:cNvSpPr txBox="1"/>
          <p:nvPr/>
        </p:nvSpPr>
        <p:spPr>
          <a:xfrm>
            <a:off x="0" y="6488668"/>
            <a:ext cx="4265574" cy="369332"/>
          </a:xfrm>
          <a:prstGeom prst="rect">
            <a:avLst/>
          </a:prstGeom>
          <a:solidFill>
            <a:schemeClr val="bg1"/>
          </a:solidFill>
        </p:spPr>
        <p:txBody>
          <a:bodyPr wrap="square" rtlCol="0">
            <a:spAutoFit/>
          </a:bodyPr>
          <a:lstStyle/>
          <a:p>
            <a:r>
              <a:rPr lang="en-US" b="0" i="0" dirty="0">
                <a:solidFill>
                  <a:srgbClr val="000000"/>
                </a:solidFill>
                <a:effectLst/>
              </a:rPr>
              <a:t>Keeling and Gilligan. 2000.</a:t>
            </a:r>
            <a:r>
              <a:rPr lang="en-US" dirty="0">
                <a:cs typeface="Franklin Gothic Medium"/>
              </a:rPr>
              <a:t> </a:t>
            </a:r>
            <a:r>
              <a:rPr lang="en-US" i="1" dirty="0">
                <a:cs typeface="Franklin Gothic Medium"/>
              </a:rPr>
              <a:t>Nature.</a:t>
            </a:r>
          </a:p>
        </p:txBody>
      </p:sp>
      <p:sp>
        <p:nvSpPr>
          <p:cNvPr id="2" name="Title 1">
            <a:extLst>
              <a:ext uri="{FF2B5EF4-FFF2-40B4-BE49-F238E27FC236}">
                <a16:creationId xmlns:a16="http://schemas.microsoft.com/office/drawing/2014/main" id="{51878B98-93D2-6095-B761-EC44ED9867A6}"/>
              </a:ext>
            </a:extLst>
          </p:cNvPr>
          <p:cNvSpPr txBox="1">
            <a:spLocks/>
          </p:cNvSpPr>
          <p:nvPr/>
        </p:nvSpPr>
        <p:spPr>
          <a:xfrm>
            <a:off x="8626415" y="6084441"/>
            <a:ext cx="3582838" cy="730428"/>
          </a:xfrm>
          <a:prstGeom prst="rect">
            <a:avLst/>
          </a:prstGeom>
          <a:solidFill>
            <a:schemeClr val="bg1"/>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rPr>
              <a:t>Plague is BOTH </a:t>
            </a:r>
            <a:r>
              <a:rPr lang="en-US" b="1" dirty="0">
                <a:solidFill>
                  <a:srgbClr val="C00000"/>
                </a:solidFill>
                <a:latin typeface="+mn-lt"/>
              </a:rPr>
              <a:t>vector-borne</a:t>
            </a:r>
            <a:r>
              <a:rPr lang="en-US" b="1" dirty="0">
                <a:latin typeface="+mn-lt"/>
              </a:rPr>
              <a:t> and </a:t>
            </a:r>
            <a:r>
              <a:rPr lang="en-US" b="1" dirty="0">
                <a:solidFill>
                  <a:srgbClr val="C00000"/>
                </a:solidFill>
                <a:latin typeface="+mn-lt"/>
              </a:rPr>
              <a:t>zoonotic</a:t>
            </a:r>
            <a:r>
              <a:rPr lang="en-US" b="1" dirty="0">
                <a:latin typeface="+mn-lt"/>
              </a:rPr>
              <a:t>!</a:t>
            </a:r>
          </a:p>
        </p:txBody>
      </p:sp>
    </p:spTree>
    <p:extLst>
      <p:ext uri="{BB962C8B-B14F-4D97-AF65-F5344CB8AC3E}">
        <p14:creationId xmlns:p14="http://schemas.microsoft.com/office/powerpoint/2010/main" val="31651064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chart&#10;&#10;Description automatically generated">
            <a:extLst>
              <a:ext uri="{FF2B5EF4-FFF2-40B4-BE49-F238E27FC236}">
                <a16:creationId xmlns:a16="http://schemas.microsoft.com/office/drawing/2014/main" id="{B77FC6C9-4B43-0502-7354-66C7456C0828}"/>
              </a:ext>
            </a:extLst>
          </p:cNvPr>
          <p:cNvPicPr>
            <a:picLocks noChangeAspect="1"/>
          </p:cNvPicPr>
          <p:nvPr/>
        </p:nvPicPr>
        <p:blipFill>
          <a:blip r:embed="rId3"/>
          <a:stretch>
            <a:fillRect/>
          </a:stretch>
        </p:blipFill>
        <p:spPr>
          <a:xfrm>
            <a:off x="326372" y="1188879"/>
            <a:ext cx="6084795" cy="4884738"/>
          </a:xfrm>
          <a:prstGeom prst="rect">
            <a:avLst/>
          </a:prstGeom>
        </p:spPr>
      </p:pic>
      <p:sp>
        <p:nvSpPr>
          <p:cNvPr id="52" name="Title 1">
            <a:extLst>
              <a:ext uri="{FF2B5EF4-FFF2-40B4-BE49-F238E27FC236}">
                <a16:creationId xmlns:a16="http://schemas.microsoft.com/office/drawing/2014/main" id="{B60334C6-F1F0-F3AA-6745-380AE25E06A2}"/>
              </a:ext>
            </a:extLst>
          </p:cNvPr>
          <p:cNvSpPr txBox="1">
            <a:spLocks/>
          </p:cNvSpPr>
          <p:nvPr/>
        </p:nvSpPr>
        <p:spPr>
          <a:xfrm>
            <a:off x="1981200" y="28180"/>
            <a:ext cx="8734425" cy="130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Humans get infected from free-living infected fleas!</a:t>
            </a:r>
          </a:p>
        </p:txBody>
      </p:sp>
      <p:sp>
        <p:nvSpPr>
          <p:cNvPr id="53" name="Title 1">
            <a:extLst>
              <a:ext uri="{FF2B5EF4-FFF2-40B4-BE49-F238E27FC236}">
                <a16:creationId xmlns:a16="http://schemas.microsoft.com/office/drawing/2014/main" id="{26613C52-01D1-4866-22F6-327C02C5CDBC}"/>
              </a:ext>
            </a:extLst>
          </p:cNvPr>
          <p:cNvSpPr txBox="1">
            <a:spLocks/>
          </p:cNvSpPr>
          <p:nvPr/>
        </p:nvSpPr>
        <p:spPr>
          <a:xfrm>
            <a:off x="7112653" y="1300956"/>
            <a:ext cx="4752975" cy="4256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0" i="1" dirty="0">
                <a:solidFill>
                  <a:srgbClr val="333333"/>
                </a:solidFill>
                <a:effectLst/>
                <a:latin typeface="+mn-lt"/>
              </a:rPr>
              <a:t>“…from April 18 onwards, quantities of dead or dying rats were found in factories and warehouses…From the outer suburbs to the center of the town, in all the byways where the doctor's duties took him, in every thoroughfare, rats were piled up in garbage cans or lying in long lines in the gutters…On the fourth day the rats began to come out and die in batches…”</a:t>
            </a:r>
          </a:p>
          <a:p>
            <a:endParaRPr lang="en-US" sz="2000" i="1" dirty="0">
              <a:solidFill>
                <a:srgbClr val="333333"/>
              </a:solidFill>
              <a:latin typeface="+mn-lt"/>
            </a:endParaRPr>
          </a:p>
          <a:p>
            <a:pPr algn="r"/>
            <a:r>
              <a:rPr lang="en-US" sz="2000" i="1" dirty="0">
                <a:solidFill>
                  <a:srgbClr val="333333"/>
                </a:solidFill>
                <a:latin typeface="+mn-lt"/>
              </a:rPr>
              <a:t>--La </a:t>
            </a:r>
            <a:r>
              <a:rPr lang="en-US" sz="2000" i="1" dirty="0" err="1">
                <a:solidFill>
                  <a:srgbClr val="333333"/>
                </a:solidFill>
                <a:latin typeface="+mn-lt"/>
              </a:rPr>
              <a:t>Peste</a:t>
            </a:r>
            <a:r>
              <a:rPr lang="en-US" sz="2000" i="1" dirty="0">
                <a:solidFill>
                  <a:srgbClr val="333333"/>
                </a:solidFill>
                <a:latin typeface="+mn-lt"/>
              </a:rPr>
              <a:t>, </a:t>
            </a:r>
            <a:r>
              <a:rPr lang="en-US" sz="2000" dirty="0">
                <a:solidFill>
                  <a:srgbClr val="333333"/>
                </a:solidFill>
                <a:latin typeface="+mn-lt"/>
              </a:rPr>
              <a:t>Albert Camus (1948)</a:t>
            </a:r>
            <a:endParaRPr lang="en-US" sz="2000" i="1" dirty="0">
              <a:latin typeface="+mn-lt"/>
            </a:endParaRPr>
          </a:p>
        </p:txBody>
      </p:sp>
      <p:sp>
        <p:nvSpPr>
          <p:cNvPr id="57" name="Rectangle 56">
            <a:extLst>
              <a:ext uri="{FF2B5EF4-FFF2-40B4-BE49-F238E27FC236}">
                <a16:creationId xmlns:a16="http://schemas.microsoft.com/office/drawing/2014/main" id="{A066E499-90D5-F94D-724D-DB3921FBCA89}"/>
              </a:ext>
            </a:extLst>
          </p:cNvPr>
          <p:cNvSpPr/>
          <p:nvPr/>
        </p:nvSpPr>
        <p:spPr>
          <a:xfrm>
            <a:off x="1240773" y="1675049"/>
            <a:ext cx="3048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661772A-421D-9A8A-F18B-BFF3CA296C44}"/>
              </a:ext>
            </a:extLst>
          </p:cNvPr>
          <p:cNvSpPr txBox="1"/>
          <p:nvPr/>
        </p:nvSpPr>
        <p:spPr>
          <a:xfrm>
            <a:off x="0" y="6488668"/>
            <a:ext cx="4265574" cy="369332"/>
          </a:xfrm>
          <a:prstGeom prst="rect">
            <a:avLst/>
          </a:prstGeom>
          <a:solidFill>
            <a:schemeClr val="bg1"/>
          </a:solidFill>
        </p:spPr>
        <p:txBody>
          <a:bodyPr wrap="square" rtlCol="0">
            <a:spAutoFit/>
          </a:bodyPr>
          <a:lstStyle/>
          <a:p>
            <a:r>
              <a:rPr lang="en-US" b="0" i="0" dirty="0">
                <a:solidFill>
                  <a:srgbClr val="000000"/>
                </a:solidFill>
                <a:effectLst/>
              </a:rPr>
              <a:t>Keeling and Gilligan. 2000.</a:t>
            </a:r>
            <a:r>
              <a:rPr lang="en-US" dirty="0">
                <a:cs typeface="Franklin Gothic Medium"/>
              </a:rPr>
              <a:t> </a:t>
            </a:r>
            <a:r>
              <a:rPr lang="en-US" i="1" dirty="0">
                <a:cs typeface="Franklin Gothic Medium"/>
              </a:rPr>
              <a:t>Nature.</a:t>
            </a:r>
          </a:p>
        </p:txBody>
      </p:sp>
      <p:sp>
        <p:nvSpPr>
          <p:cNvPr id="2" name="Rectangle 1">
            <a:extLst>
              <a:ext uri="{FF2B5EF4-FFF2-40B4-BE49-F238E27FC236}">
                <a16:creationId xmlns:a16="http://schemas.microsoft.com/office/drawing/2014/main" id="{242D3C50-4892-CFDE-F996-3E0C6E995C3F}"/>
              </a:ext>
            </a:extLst>
          </p:cNvPr>
          <p:cNvSpPr/>
          <p:nvPr/>
        </p:nvSpPr>
        <p:spPr>
          <a:xfrm>
            <a:off x="737630" y="1504950"/>
            <a:ext cx="304800" cy="3218099"/>
          </a:xfrm>
          <a:prstGeom prst="rect">
            <a:avLst/>
          </a:prstGeom>
          <a:solidFill>
            <a:srgbClr val="FFFF00">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1A74BA96-99DD-74AA-5A48-DC66D2AA96B1}"/>
              </a:ext>
            </a:extLst>
          </p:cNvPr>
          <p:cNvSpPr txBox="1">
            <a:spLocks/>
          </p:cNvSpPr>
          <p:nvPr/>
        </p:nvSpPr>
        <p:spPr>
          <a:xfrm>
            <a:off x="8626415" y="6084441"/>
            <a:ext cx="3582838" cy="730428"/>
          </a:xfrm>
          <a:prstGeom prst="rect">
            <a:avLst/>
          </a:prstGeom>
          <a:solidFill>
            <a:schemeClr val="bg1"/>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rPr>
              <a:t>Plague is BOTH </a:t>
            </a:r>
            <a:r>
              <a:rPr lang="en-US" b="1" dirty="0">
                <a:solidFill>
                  <a:srgbClr val="C00000"/>
                </a:solidFill>
                <a:latin typeface="+mn-lt"/>
              </a:rPr>
              <a:t>vector-borne</a:t>
            </a:r>
            <a:r>
              <a:rPr lang="en-US" b="1" dirty="0">
                <a:latin typeface="+mn-lt"/>
              </a:rPr>
              <a:t> and </a:t>
            </a:r>
            <a:r>
              <a:rPr lang="en-US" b="1" dirty="0">
                <a:solidFill>
                  <a:srgbClr val="C00000"/>
                </a:solidFill>
                <a:latin typeface="+mn-lt"/>
              </a:rPr>
              <a:t>zoonotic</a:t>
            </a:r>
            <a:r>
              <a:rPr lang="en-US" b="1" dirty="0">
                <a:latin typeface="+mn-lt"/>
              </a:rPr>
              <a:t>!</a:t>
            </a:r>
          </a:p>
        </p:txBody>
      </p:sp>
    </p:spTree>
    <p:extLst>
      <p:ext uri="{BB962C8B-B14F-4D97-AF65-F5344CB8AC3E}">
        <p14:creationId xmlns:p14="http://schemas.microsoft.com/office/powerpoint/2010/main" val="827278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6" name="Picture 4" descr="Figure 2">
            <a:extLst>
              <a:ext uri="{FF2B5EF4-FFF2-40B4-BE49-F238E27FC236}">
                <a16:creationId xmlns:a16="http://schemas.microsoft.com/office/drawing/2014/main" id="{82AEFA9B-7AD7-011B-93E4-1FAF25675B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80" r="34958" b="4166"/>
          <a:stretch/>
        </p:blipFill>
        <p:spPr bwMode="auto">
          <a:xfrm>
            <a:off x="5027575" y="206496"/>
            <a:ext cx="6672262" cy="638849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6CB5B47-6A60-E4A1-84AF-53B94E4257AE}"/>
              </a:ext>
            </a:extLst>
          </p:cNvPr>
          <p:cNvSpPr txBox="1">
            <a:spLocks/>
          </p:cNvSpPr>
          <p:nvPr/>
        </p:nvSpPr>
        <p:spPr>
          <a:xfrm>
            <a:off x="-147961" y="326630"/>
            <a:ext cx="54819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mn-lt"/>
              </a:rPr>
              <a:t>Zoonosis is a series of </a:t>
            </a:r>
            <a:r>
              <a:rPr lang="en-US" sz="3500" b="1" dirty="0">
                <a:solidFill>
                  <a:srgbClr val="C00000"/>
                </a:solidFill>
                <a:latin typeface="+mn-lt"/>
              </a:rPr>
              <a:t>improbable events</a:t>
            </a:r>
            <a:r>
              <a:rPr lang="en-US" sz="3500" dirty="0">
                <a:latin typeface="+mn-lt"/>
              </a:rPr>
              <a:t>.</a:t>
            </a:r>
            <a:endParaRPr lang="en-US" sz="3500" b="1" dirty="0">
              <a:solidFill>
                <a:srgbClr val="C00000"/>
              </a:solidFill>
              <a:latin typeface="+mn-lt"/>
            </a:endParaRPr>
          </a:p>
        </p:txBody>
      </p:sp>
      <p:sp>
        <p:nvSpPr>
          <p:cNvPr id="5" name="TextBox 4">
            <a:extLst>
              <a:ext uri="{FF2B5EF4-FFF2-40B4-BE49-F238E27FC236}">
                <a16:creationId xmlns:a16="http://schemas.microsoft.com/office/drawing/2014/main" id="{C39EAF11-96DA-8FEB-9380-7D5018BC385B}"/>
              </a:ext>
            </a:extLst>
          </p:cNvPr>
          <p:cNvSpPr txBox="1"/>
          <p:nvPr/>
        </p:nvSpPr>
        <p:spPr>
          <a:xfrm>
            <a:off x="7164426" y="6530459"/>
            <a:ext cx="5027574" cy="369332"/>
          </a:xfrm>
          <a:prstGeom prst="rect">
            <a:avLst/>
          </a:prstGeom>
          <a:noFill/>
        </p:spPr>
        <p:txBody>
          <a:bodyPr wrap="square" rtlCol="0">
            <a:spAutoFit/>
          </a:bodyPr>
          <a:lstStyle/>
          <a:p>
            <a:r>
              <a:rPr lang="en-US" b="0" i="0" dirty="0">
                <a:solidFill>
                  <a:srgbClr val="000000"/>
                </a:solidFill>
                <a:effectLst/>
              </a:rPr>
              <a:t>Plowright et al. 2017</a:t>
            </a:r>
            <a:r>
              <a:rPr lang="en-US" dirty="0">
                <a:cs typeface="Franklin Gothic Medium"/>
              </a:rPr>
              <a:t>. </a:t>
            </a:r>
            <a:r>
              <a:rPr lang="en-US" i="1" dirty="0">
                <a:cs typeface="Franklin Gothic Medium"/>
              </a:rPr>
              <a:t>Nature Reviews Microbiology.</a:t>
            </a:r>
          </a:p>
        </p:txBody>
      </p:sp>
    </p:spTree>
    <p:extLst>
      <p:ext uri="{BB962C8B-B14F-4D97-AF65-F5344CB8AC3E}">
        <p14:creationId xmlns:p14="http://schemas.microsoft.com/office/powerpoint/2010/main" val="16360721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Figure 3">
            <a:extLst>
              <a:ext uri="{FF2B5EF4-FFF2-40B4-BE49-F238E27FC236}">
                <a16:creationId xmlns:a16="http://schemas.microsoft.com/office/drawing/2014/main" id="{DDDAA7E4-9C13-C36A-CEAD-C6E23E81B2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287"/>
          <a:stretch/>
        </p:blipFill>
        <p:spPr bwMode="auto">
          <a:xfrm>
            <a:off x="400050" y="333321"/>
            <a:ext cx="11391900" cy="58007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C6702B-DC63-16D2-9040-7E637CBA0922}"/>
              </a:ext>
            </a:extLst>
          </p:cNvPr>
          <p:cNvSpPr txBox="1"/>
          <p:nvPr/>
        </p:nvSpPr>
        <p:spPr>
          <a:xfrm>
            <a:off x="7164426" y="6530459"/>
            <a:ext cx="5027574" cy="369332"/>
          </a:xfrm>
          <a:prstGeom prst="rect">
            <a:avLst/>
          </a:prstGeom>
          <a:noFill/>
        </p:spPr>
        <p:txBody>
          <a:bodyPr wrap="square" rtlCol="0">
            <a:spAutoFit/>
          </a:bodyPr>
          <a:lstStyle/>
          <a:p>
            <a:r>
              <a:rPr lang="en-US" b="0" i="0" dirty="0">
                <a:solidFill>
                  <a:srgbClr val="000000"/>
                </a:solidFill>
                <a:effectLst/>
              </a:rPr>
              <a:t>Plowright et al. 2017</a:t>
            </a:r>
            <a:r>
              <a:rPr lang="en-US" dirty="0">
                <a:cs typeface="Franklin Gothic Medium"/>
              </a:rPr>
              <a:t>. </a:t>
            </a:r>
            <a:r>
              <a:rPr lang="en-US" i="1" dirty="0">
                <a:cs typeface="Franklin Gothic Medium"/>
              </a:rPr>
              <a:t>Nature Reviews Microbiology.</a:t>
            </a:r>
          </a:p>
        </p:txBody>
      </p:sp>
      <p:sp>
        <p:nvSpPr>
          <p:cNvPr id="5" name="Title 1">
            <a:extLst>
              <a:ext uri="{FF2B5EF4-FFF2-40B4-BE49-F238E27FC236}">
                <a16:creationId xmlns:a16="http://schemas.microsoft.com/office/drawing/2014/main" id="{D49DED96-0CBB-47E4-E5CD-FF674DD4818D}"/>
              </a:ext>
            </a:extLst>
          </p:cNvPr>
          <p:cNvSpPr txBox="1">
            <a:spLocks/>
          </p:cNvSpPr>
          <p:nvPr/>
        </p:nvSpPr>
        <p:spPr>
          <a:xfrm>
            <a:off x="-300361" y="5861897"/>
            <a:ext cx="54819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mn-lt"/>
              </a:rPr>
              <a:t>Bottlenecks to spillover.</a:t>
            </a:r>
            <a:endParaRPr lang="en-US" sz="3500" b="1" dirty="0">
              <a:solidFill>
                <a:srgbClr val="C00000"/>
              </a:solidFill>
              <a:latin typeface="+mn-lt"/>
            </a:endParaRPr>
          </a:p>
        </p:txBody>
      </p:sp>
    </p:spTree>
    <p:extLst>
      <p:ext uri="{BB962C8B-B14F-4D97-AF65-F5344CB8AC3E}">
        <p14:creationId xmlns:p14="http://schemas.microsoft.com/office/powerpoint/2010/main" val="24337715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2794F2-FE80-4C7E-8BFF-B0561DEE5DE7}"/>
              </a:ext>
            </a:extLst>
          </p:cNvPr>
          <p:cNvSpPr/>
          <p:nvPr/>
        </p:nvSpPr>
        <p:spPr>
          <a:xfrm>
            <a:off x="165099" y="5765094"/>
            <a:ext cx="5394873" cy="921248"/>
          </a:xfrm>
          <a:prstGeom prst="rect">
            <a:avLst/>
          </a:prstGeom>
          <a:solidFill>
            <a:srgbClr val="FFFF00">
              <a:alpha val="6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DDC1468-BF82-E9B1-0D47-163E6D604302}"/>
              </a:ext>
            </a:extLst>
          </p:cNvPr>
          <p:cNvSpPr txBox="1">
            <a:spLocks/>
          </p:cNvSpPr>
          <p:nvPr/>
        </p:nvSpPr>
        <p:spPr>
          <a:xfrm>
            <a:off x="428625" y="48036"/>
            <a:ext cx="11334749"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mn-lt"/>
              </a:rPr>
              <a:t>When is influenza zoonotic?</a:t>
            </a:r>
          </a:p>
        </p:txBody>
      </p:sp>
      <p:sp>
        <p:nvSpPr>
          <p:cNvPr id="6" name="Title 1">
            <a:extLst>
              <a:ext uri="{FF2B5EF4-FFF2-40B4-BE49-F238E27FC236}">
                <a16:creationId xmlns:a16="http://schemas.microsoft.com/office/drawing/2014/main" id="{96F56865-F7AC-DFDD-EB6A-DADCD4DB1C56}"/>
              </a:ext>
            </a:extLst>
          </p:cNvPr>
          <p:cNvSpPr txBox="1">
            <a:spLocks/>
          </p:cNvSpPr>
          <p:nvPr/>
        </p:nvSpPr>
        <p:spPr>
          <a:xfrm>
            <a:off x="85933" y="5826138"/>
            <a:ext cx="1816440" cy="7991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u="sng" dirty="0">
                <a:latin typeface="+mn-lt"/>
              </a:rPr>
              <a:t>Stage V</a:t>
            </a:r>
          </a:p>
        </p:txBody>
      </p:sp>
      <p:sp>
        <p:nvSpPr>
          <p:cNvPr id="9" name="Title 1">
            <a:extLst>
              <a:ext uri="{FF2B5EF4-FFF2-40B4-BE49-F238E27FC236}">
                <a16:creationId xmlns:a16="http://schemas.microsoft.com/office/drawing/2014/main" id="{2B3F4F0B-08E6-5076-F7BF-187DB4531F80}"/>
              </a:ext>
            </a:extLst>
          </p:cNvPr>
          <p:cNvSpPr txBox="1">
            <a:spLocks/>
          </p:cNvSpPr>
          <p:nvPr/>
        </p:nvSpPr>
        <p:spPr>
          <a:xfrm>
            <a:off x="1413131" y="5677321"/>
            <a:ext cx="2237062" cy="1170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Transmits exclusively in humans</a:t>
            </a:r>
          </a:p>
        </p:txBody>
      </p:sp>
      <p:sp>
        <p:nvSpPr>
          <p:cNvPr id="27" name="TextBox 26">
            <a:extLst>
              <a:ext uri="{FF2B5EF4-FFF2-40B4-BE49-F238E27FC236}">
                <a16:creationId xmlns:a16="http://schemas.microsoft.com/office/drawing/2014/main" id="{AF7AB96D-8C79-89D9-FAA0-19AE40693CAA}"/>
              </a:ext>
            </a:extLst>
          </p:cNvPr>
          <p:cNvSpPr txBox="1"/>
          <p:nvPr/>
        </p:nvSpPr>
        <p:spPr>
          <a:xfrm>
            <a:off x="4236250" y="6041052"/>
            <a:ext cx="1480151" cy="369332"/>
          </a:xfrm>
          <a:prstGeom prst="rect">
            <a:avLst/>
          </a:prstGeom>
          <a:noFill/>
        </p:spPr>
        <p:txBody>
          <a:bodyPr wrap="square" rtlCol="0">
            <a:spAutoFit/>
          </a:bodyPr>
          <a:lstStyle/>
          <a:p>
            <a:pPr algn="ctr"/>
            <a:r>
              <a:rPr lang="en-US" b="0" i="0" dirty="0">
                <a:solidFill>
                  <a:srgbClr val="000000"/>
                </a:solidFill>
                <a:effectLst/>
              </a:rPr>
              <a:t>Influenza</a:t>
            </a:r>
            <a:endParaRPr lang="en-US" i="1" dirty="0">
              <a:cs typeface="Franklin Gothic Medium"/>
            </a:endParaRPr>
          </a:p>
        </p:txBody>
      </p:sp>
      <p:sp>
        <p:nvSpPr>
          <p:cNvPr id="19" name="TextBox 18">
            <a:extLst>
              <a:ext uri="{FF2B5EF4-FFF2-40B4-BE49-F238E27FC236}">
                <a16:creationId xmlns:a16="http://schemas.microsoft.com/office/drawing/2014/main" id="{3B15FC4A-5068-FCB7-80A2-4C8A83B9CF89}"/>
              </a:ext>
            </a:extLst>
          </p:cNvPr>
          <p:cNvSpPr txBox="1"/>
          <p:nvPr/>
        </p:nvSpPr>
        <p:spPr>
          <a:xfrm>
            <a:off x="9015568" y="6501676"/>
            <a:ext cx="3176432" cy="369332"/>
          </a:xfrm>
          <a:prstGeom prst="rect">
            <a:avLst/>
          </a:prstGeom>
          <a:solidFill>
            <a:schemeClr val="bg1"/>
          </a:solidFill>
        </p:spPr>
        <p:txBody>
          <a:bodyPr wrap="square" rtlCol="0">
            <a:spAutoFit/>
          </a:bodyPr>
          <a:lstStyle/>
          <a:p>
            <a:r>
              <a:rPr lang="en-US" dirty="0">
                <a:solidFill>
                  <a:srgbClr val="000000"/>
                </a:solidFill>
              </a:rPr>
              <a:t>Skelton &amp; Huber. 2022. </a:t>
            </a:r>
            <a:r>
              <a:rPr lang="en-US" i="1" dirty="0">
                <a:solidFill>
                  <a:srgbClr val="000000"/>
                </a:solidFill>
              </a:rPr>
              <a:t>Viruses</a:t>
            </a:r>
            <a:r>
              <a:rPr lang="en-US" i="1" dirty="0">
                <a:cs typeface="Franklin Gothic Medium"/>
              </a:rPr>
              <a:t>.</a:t>
            </a:r>
          </a:p>
        </p:txBody>
      </p:sp>
      <p:pic>
        <p:nvPicPr>
          <p:cNvPr id="1026" name="Picture 2">
            <a:extLst>
              <a:ext uri="{FF2B5EF4-FFF2-40B4-BE49-F238E27FC236}">
                <a16:creationId xmlns:a16="http://schemas.microsoft.com/office/drawing/2014/main" id="{30DAB9CC-BBBA-53D6-E7C5-60E4727F1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12" y="877782"/>
            <a:ext cx="6786362" cy="417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diagram of different animals&#10;&#10;Description automatically generated">
            <a:extLst>
              <a:ext uri="{FF2B5EF4-FFF2-40B4-BE49-F238E27FC236}">
                <a16:creationId xmlns:a16="http://schemas.microsoft.com/office/drawing/2014/main" id="{141211B9-5C77-5573-E05F-511CFF85AE1D}"/>
              </a:ext>
            </a:extLst>
          </p:cNvPr>
          <p:cNvPicPr>
            <a:picLocks noChangeAspect="1"/>
          </p:cNvPicPr>
          <p:nvPr/>
        </p:nvPicPr>
        <p:blipFill>
          <a:blip r:embed="rId4"/>
          <a:stretch>
            <a:fillRect/>
          </a:stretch>
        </p:blipFill>
        <p:spPr>
          <a:xfrm>
            <a:off x="7325710" y="1553870"/>
            <a:ext cx="4780357" cy="4733491"/>
          </a:xfrm>
          <a:prstGeom prst="rect">
            <a:avLst/>
          </a:prstGeom>
        </p:spPr>
      </p:pic>
      <p:pic>
        <p:nvPicPr>
          <p:cNvPr id="1028" name="Picture 4" descr="Influenza A Structure">
            <a:extLst>
              <a:ext uri="{FF2B5EF4-FFF2-40B4-BE49-F238E27FC236}">
                <a16:creationId xmlns:a16="http://schemas.microsoft.com/office/drawing/2014/main" id="{C5CD860A-779A-38D3-B383-F2A9D2E4D84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43" r="16482"/>
          <a:stretch/>
        </p:blipFill>
        <p:spPr bwMode="auto">
          <a:xfrm>
            <a:off x="3479339" y="5787990"/>
            <a:ext cx="925186" cy="949317"/>
          </a:xfrm>
          <a:prstGeom prst="ellipse">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7E70D51-FA90-363A-2667-4987FA35235F}"/>
              </a:ext>
            </a:extLst>
          </p:cNvPr>
          <p:cNvSpPr txBox="1"/>
          <p:nvPr/>
        </p:nvSpPr>
        <p:spPr>
          <a:xfrm>
            <a:off x="165099" y="5307989"/>
            <a:ext cx="3176432" cy="369332"/>
          </a:xfrm>
          <a:prstGeom prst="rect">
            <a:avLst/>
          </a:prstGeom>
          <a:solidFill>
            <a:schemeClr val="bg1"/>
          </a:solidFill>
        </p:spPr>
        <p:txBody>
          <a:bodyPr wrap="square" rtlCol="0">
            <a:spAutoFit/>
          </a:bodyPr>
          <a:lstStyle/>
          <a:p>
            <a:r>
              <a:rPr lang="en-US" dirty="0">
                <a:solidFill>
                  <a:srgbClr val="000000"/>
                </a:solidFill>
              </a:rPr>
              <a:t>Parry et al. 2020. </a:t>
            </a:r>
            <a:r>
              <a:rPr lang="en-US" i="1" dirty="0">
                <a:solidFill>
                  <a:srgbClr val="000000"/>
                </a:solidFill>
              </a:rPr>
              <a:t>Viruses</a:t>
            </a:r>
            <a:r>
              <a:rPr lang="en-US" i="1" dirty="0">
                <a:cs typeface="Franklin Gothic Medium"/>
              </a:rPr>
              <a:t>.</a:t>
            </a:r>
          </a:p>
        </p:txBody>
      </p:sp>
    </p:spTree>
    <p:extLst>
      <p:ext uri="{BB962C8B-B14F-4D97-AF65-F5344CB8AC3E}">
        <p14:creationId xmlns:p14="http://schemas.microsoft.com/office/powerpoint/2010/main" val="835334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455F5-CF5C-8E1E-9FE4-537022204EE9}"/>
              </a:ext>
            </a:extLst>
          </p:cNvPr>
          <p:cNvSpPr>
            <a:spLocks noGrp="1"/>
          </p:cNvSpPr>
          <p:nvPr>
            <p:ph type="title"/>
          </p:nvPr>
        </p:nvSpPr>
        <p:spPr/>
        <p:txBody>
          <a:bodyPr/>
          <a:lstStyle/>
          <a:p>
            <a:pPr algn="ctr"/>
            <a:r>
              <a:rPr lang="en-US" dirty="0">
                <a:latin typeface="Calibri" panose="020F0502020204030204" pitchFamily="34" charset="0"/>
                <a:cs typeface="Calibri" panose="020F0502020204030204" pitchFamily="34" charset="0"/>
              </a:rPr>
              <a:t>Why do pathogens make us sick?</a:t>
            </a:r>
          </a:p>
        </p:txBody>
      </p:sp>
      <p:sp>
        <p:nvSpPr>
          <p:cNvPr id="3" name="Content Placeholder 2">
            <a:extLst>
              <a:ext uri="{FF2B5EF4-FFF2-40B4-BE49-F238E27FC236}">
                <a16:creationId xmlns:a16="http://schemas.microsoft.com/office/drawing/2014/main" id="{82D85196-2470-B1FC-8652-EB26039CAFE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5574030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51" name="Title 1">
            <a:extLst>
              <a:ext uri="{FF2B5EF4-FFF2-40B4-BE49-F238E27FC236}">
                <a16:creationId xmlns:a16="http://schemas.microsoft.com/office/drawing/2014/main" id="{6983B89E-8318-6C4E-8037-5DD96DD41266}"/>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sp>
        <p:nvSpPr>
          <p:cNvPr id="2" name="Title 1">
            <a:extLst>
              <a:ext uri="{FF2B5EF4-FFF2-40B4-BE49-F238E27FC236}">
                <a16:creationId xmlns:a16="http://schemas.microsoft.com/office/drawing/2014/main" id="{7D06E1AA-5AC4-8339-CC93-5425758D25AD}"/>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Tree>
    <p:extLst>
      <p:ext uri="{BB962C8B-B14F-4D97-AF65-F5344CB8AC3E}">
        <p14:creationId xmlns:p14="http://schemas.microsoft.com/office/powerpoint/2010/main" val="25797577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Tree>
    <p:extLst>
      <p:ext uri="{BB962C8B-B14F-4D97-AF65-F5344CB8AC3E}">
        <p14:creationId xmlns:p14="http://schemas.microsoft.com/office/powerpoint/2010/main" val="964920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4.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56.png"/></Relationships>
</file>

<file path=ppt/webextensions/webextension1.xml><?xml version="1.0" encoding="utf-8"?>
<we:webextension xmlns:we="http://schemas.microsoft.com/office/webextensions/webextension/2010/11" id="{0E03D5FF-6F3B-6845-8779-B55378D11BC3}">
  <we:reference id="wa104218073" version="3.0.0.1" store="en-US" storeType="OMEX"/>
  <we:alternateReferences>
    <we:reference id="WA104218073" version="3.0.0.1" store="" storeType="OMEX"/>
  </we:alternateReferences>
  <we:properties>
    <we:property name="appSlideData" value="{&quot;slideId&quot;:3285,&quot;confidenceLevel&quot;:2}"/>
    <we:property name="url" value="&quot;multiple_choice_poll/iWjQhtXRzDFHLiYuE4vqK&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4256C81D-9B58-4C42-895E-C846B513C43E}">
  <we:reference id="wa104218073" version="3.0.0.1" store="en-US" storeType="OMEX"/>
  <we:alternateReferences>
    <we:reference id="WA104218073" version="3.0.0.1" store="" storeType="OMEX"/>
  </we:alternateReferences>
  <we:properties>
    <we:property name="appSlideData" value="{&quot;slideId&quot;:3288,&quot;confidenceLevel&quot;:2}"/>
    <we:property name="url" value="&quot;multiple_choice_poll/bqVHsYbps6WfYfKXFhP5N&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11564</TotalTime>
  <Words>10393</Words>
  <Application>Microsoft Macintosh PowerPoint</Application>
  <PresentationFormat>Widescreen</PresentationFormat>
  <Paragraphs>1313</Paragraphs>
  <Slides>138</Slides>
  <Notes>138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138</vt:i4>
      </vt:variant>
    </vt:vector>
  </HeadingPairs>
  <TitlesOfParts>
    <vt:vector size="148" baseType="lpstr">
      <vt:lpstr>Arial</vt:lpstr>
      <vt:lpstr>Calibri</vt:lpstr>
      <vt:lpstr>Calibri Light</vt:lpstr>
      <vt:lpstr>Cambria Math</vt:lpstr>
      <vt:lpstr>Franklin Gothic Medium</vt:lpstr>
      <vt:lpstr>Lucida Grande</vt:lpstr>
      <vt:lpstr>Symbol</vt:lpstr>
      <vt:lpstr>Times New Roman</vt:lpstr>
      <vt:lpstr>Office Theme</vt:lpstr>
      <vt:lpstr>Equation</vt:lpstr>
      <vt:lpstr>Fundamentals of Ecology</vt:lpstr>
      <vt:lpstr>Learning objectives from Lecture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Vaccination stems from a long history</vt:lpstr>
      <vt:lpstr>Vaccination stems from a long history</vt:lpstr>
      <vt:lpstr>Vaccination stems from a long history</vt:lpstr>
      <vt:lpstr>Vaccination stems from a long history</vt:lpstr>
      <vt:lpstr>Vaccination stems from a long history</vt:lpstr>
      <vt:lpstr>Vaccination stems from a long history</vt:lpstr>
      <vt:lpstr>Only two global vaccination success stories</vt:lpstr>
      <vt:lpstr>Only two global vaccination success stories</vt:lpstr>
      <vt:lpstr>Remember those trophic cascades…</vt:lpstr>
      <vt:lpstr>The pace of vaccine development has accelerated drastically</vt:lpstr>
      <vt:lpstr>But we still lack vaccines for several important diseases.</vt:lpstr>
      <vt:lpstr>Challenges to Vaccination</vt:lpstr>
      <vt:lpstr>Challenges to Vaccination</vt:lpstr>
      <vt:lpstr>Challenges to Vaccination</vt:lpstr>
      <vt:lpstr>Challenges to Vaccination</vt:lpstr>
      <vt:lpstr>Challenges to Vaccination</vt:lpstr>
      <vt:lpstr>Challenges to Vaccination</vt:lpstr>
      <vt:lpstr>Challenges to Vaccination</vt:lpstr>
      <vt:lpstr>PowerPoint Presentation</vt:lpstr>
      <vt:lpstr>PowerPoint Presentation</vt:lpstr>
      <vt:lpstr>CCS is the minimum number of hosts needed to sustain endemic transmission of a pathogen indefinitely into the future.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Malaria</vt:lpstr>
      <vt:lpstr>Malaria</vt:lpstr>
      <vt:lpstr>Malaria</vt:lpstr>
      <vt:lpstr>Malaria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to malaria elimination</vt:lpstr>
      <vt:lpstr>Challenges to malaria elimination</vt:lpstr>
      <vt:lpstr>Challenges to malaria elimination</vt:lpstr>
      <vt:lpstr>Challenges to malaria elimination</vt:lpstr>
      <vt:lpstr>Challenges to malaria elimination</vt:lpstr>
      <vt:lpstr>PowerPoint Presentation</vt:lpstr>
      <vt:lpstr>PowerPoint Presentation</vt:lpstr>
      <vt:lpstr>Zoonoses are pathogen reservoir sources infections to a target population.</vt:lpstr>
      <vt:lpstr>A pathogen reservoir sources infections to a target population.</vt:lpstr>
      <vt:lpstr>Reservoir hosts can comprise a single species population or multiple sub-populations of different species.</vt:lpstr>
      <vt:lpstr>CCS is the minimum number of hosts needed to sustain endemic transmission of a pathogen indefinitely into the future.</vt:lpstr>
      <vt:lpstr>Spillover is the transmission of that pathogen between populations of different host species.</vt:lpstr>
      <vt:lpstr>Spillback is the term used to describe pathogen transmission back to a reservoir host from a target host. </vt:lpstr>
      <vt:lpstr>Spillback occurs among wildlife as well. </vt:lpstr>
      <vt:lpstr>Zoonosis is the transmission of a pathogen from a wildlife reservoir host to a human target host population.</vt:lpstr>
      <vt:lpstr>Zoonosis is the transmission of a pathogen from a wildlife reservoir host to a human target host population.</vt:lpstr>
      <vt:lpstr>PowerPoint Presentation</vt:lpstr>
      <vt:lpstr>PowerPoint Presentation</vt:lpstr>
      <vt:lpstr>PowerPoint Presentation</vt:lpstr>
      <vt:lpstr>PowerPoint Presentation</vt:lpstr>
      <vt:lpstr>PowerPoint Presentation</vt:lpstr>
      <vt:lpstr>Vaccination of domestic dogs can successfully eradicate rabies from some systems.</vt:lpstr>
      <vt:lpstr>PowerPoint Presentation</vt:lpstr>
      <vt:lpstr>PowerPoint Presentation</vt:lpstr>
      <vt:lpstr>PowerPoint Presentation</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PowerPoint Presentation</vt:lpstr>
      <vt:lpstr>PowerPoint Presentation</vt:lpstr>
      <vt:lpstr>PowerPoint Presentation</vt:lpstr>
      <vt:lpstr>PowerPoint Presentation</vt:lpstr>
      <vt:lpstr>PowerPoint Presentation</vt:lpstr>
      <vt:lpstr>Why do pathogens make us sick?</vt:lpstr>
      <vt:lpstr>Why do pathogens make us sick?</vt:lpstr>
      <vt:lpstr>Why do pathogens make us sick?</vt:lpstr>
      <vt:lpstr>Why do pathogens make us sick?</vt:lpstr>
      <vt:lpstr>Why do pathogens make us sick?</vt:lpstr>
      <vt:lpstr>Why do pathogens make us sick?</vt:lpstr>
      <vt:lpstr>Why do pathogens make us sick?</vt:lpstr>
      <vt:lpstr>PowerPoint Presentation</vt:lpstr>
      <vt:lpstr>PowerPoint Presentation</vt:lpstr>
      <vt:lpstr>The virulence case study of rabbit Myxoma virus</vt:lpstr>
      <vt:lpstr>The virulence case study of rabbit Myxoma virus</vt:lpstr>
      <vt:lpstr>The virulence case study of rabbit Myxoma virus</vt:lpstr>
      <vt:lpstr>Myxoma virus evolved to intermediate virulence in just a single year.</vt:lpstr>
      <vt:lpstr>For Myxoma virus, intermediate virulence evolution resulted from optimization of the tradeoffs between virulence and transmission.</vt:lpstr>
      <vt:lpstr>Another classic transmission-virulence tradeoff:  parasites of monarch butterflies</vt:lpstr>
      <vt:lpstr>PowerPoint Presentation</vt:lpstr>
      <vt:lpstr>Another classic transmission-virulence tradeoff:  parasites of monarch butterflies</vt:lpstr>
      <vt:lpstr>Limitations of the tradeoff model</vt:lpstr>
      <vt:lpstr>Limitations of the tradeoff model</vt:lpstr>
      <vt:lpstr>Limitations of the tradeoff model</vt:lpstr>
      <vt:lpstr>Sometimes, virulence is the result of the host’s immune response, rather than the direct impact of the parasite itself</vt:lpstr>
      <vt:lpstr>Limitations of the tradeoff model</vt:lpstr>
      <vt:lpstr>Limitations of the tradeoff model</vt:lpstr>
      <vt:lpstr>Spatial structuring generally favors reduced pathogen virulence.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107</cp:revision>
  <dcterms:created xsi:type="dcterms:W3CDTF">2023-01-31T15:30:55Z</dcterms:created>
  <dcterms:modified xsi:type="dcterms:W3CDTF">2025-02-26T17:20:28Z</dcterms:modified>
</cp:coreProperties>
</file>